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31"/>
  </p:notesMasterIdLst>
  <p:sldIdLst>
    <p:sldId id="256" r:id="rId5"/>
    <p:sldId id="257" r:id="rId6"/>
    <p:sldId id="258" r:id="rId7"/>
    <p:sldId id="858" r:id="rId8"/>
    <p:sldId id="260" r:id="rId9"/>
    <p:sldId id="273" r:id="rId10"/>
    <p:sldId id="803" r:id="rId11"/>
    <p:sldId id="851" r:id="rId12"/>
    <p:sldId id="867" r:id="rId13"/>
    <p:sldId id="868" r:id="rId14"/>
    <p:sldId id="814" r:id="rId15"/>
    <p:sldId id="866" r:id="rId16"/>
    <p:sldId id="870" r:id="rId17"/>
    <p:sldId id="869" r:id="rId18"/>
    <p:sldId id="830" r:id="rId19"/>
    <p:sldId id="835" r:id="rId20"/>
    <p:sldId id="815" r:id="rId21"/>
    <p:sldId id="852" r:id="rId22"/>
    <p:sldId id="855" r:id="rId23"/>
    <p:sldId id="821" r:id="rId24"/>
    <p:sldId id="872" r:id="rId25"/>
    <p:sldId id="871" r:id="rId26"/>
    <p:sldId id="824" r:id="rId27"/>
    <p:sldId id="268" r:id="rId28"/>
    <p:sldId id="874" r:id="rId29"/>
    <p:sldId id="873" r:id="rId30"/>
  </p:sldIdLst>
  <p:sldSz cx="9144000" cy="5143500" type="screen16x9"/>
  <p:notesSz cx="6858000" cy="9144000"/>
  <p:embeddedFontLst>
    <p:embeddedFont>
      <p:font typeface="Francois One" panose="02000503040000020004" pitchFamily="2" charset="77"/>
      <p:regular r:id="rId32"/>
    </p:embeddedFont>
    <p:embeddedFont>
      <p:font typeface="Lato" panose="020F0502020204030203" pitchFamily="34" charset="0"/>
      <p:regular r:id="rId33"/>
      <p:bold r:id="rId34"/>
      <p:italic r:id="rId35"/>
      <p:boldItalic r:id="rId36"/>
    </p:embeddedFont>
    <p:embeddedFont>
      <p:font typeface="Montserrat" pitchFamily="2" charset="77"/>
      <p:regular r:id="rId37"/>
      <p:bold r:id="rId38"/>
      <p:italic r:id="rId39"/>
      <p:boldItalic r:id="rId40"/>
    </p:embeddedFont>
    <p:embeddedFont>
      <p:font typeface="Oswald" pitchFamily="2" charset="77"/>
      <p:regular r:id="rId41"/>
      <p:bold r:id="rId42"/>
    </p:embeddedFont>
    <p:embeddedFont>
      <p:font typeface="Raleway" pitchFamily="2" charset="77"/>
      <p:regular r:id="rId43"/>
      <p:bold r:id="rId44"/>
      <p:italic r:id="rId45"/>
      <p:boldItalic r:id="rId46"/>
    </p:embeddedFont>
    <p:embeddedFont>
      <p:font typeface="Roboto" panose="02000000000000000000" pitchFamily="2" charset="0"/>
      <p:regular r:id="rId47"/>
      <p:bold r:id="rId48"/>
      <p:italic r:id="rId49"/>
      <p:boldItalic r:id="rId50"/>
    </p:embeddedFont>
    <p:embeddedFont>
      <p:font typeface="Roboto Condensed" panose="020F0502020204030204" pitchFamily="34" charset="0"/>
      <p:regular r:id="rId51"/>
      <p:bold r:id="rId52"/>
      <p:italic r:id="rId53"/>
      <p:boldItalic r:id="rId54"/>
    </p:embeddedFont>
    <p:embeddedFont>
      <p:font typeface="Verdana" panose="020B0604030504040204" pitchFamily="34" charset="0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60" roundtripDataSignature="AMtx7mjxIJHcT5ySnbTRdJcYIjo9xsMP+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32A817-2AA2-A75C-B3E6-514F712EEAC4}" name="Edwards, Douglas" initials="ED" userId="S::dedwards7@gatech.edu::c1a94ccf-7d62-4a44-bbe9-4639a4150ebf" providerId="AD"/>
  <p188:author id="{D0690EF4-8FC8-6E79-4330-FFCC0973E75A}" name="Allen, Brittney J" initials="AJ" userId="S::ballen88@gatech.edu::0ae0c295-440a-4855-a18a-673cab4448c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C043B-47BF-69D8-CB74-37C1C8AD63AF}" v="152" dt="2024-07-02T00:31:59.829"/>
    <p1510:client id="{C3F3E1C7-515D-F10B-0BD3-337C2C30D809}" v="327" dt="2024-07-01T23:55:22.943"/>
  </p1510:revLst>
</p1510:revInfo>
</file>

<file path=ppt/tableStyles.xml><?xml version="1.0" encoding="utf-8"?>
<a:tblStyleLst xmlns:a="http://schemas.openxmlformats.org/drawingml/2006/main" def="{D5795FD5-39C3-48E5-B3D0-74547A3274D8}">
  <a:tblStyle styleId="{D5795FD5-39C3-48E5-B3D0-74547A3274D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3332577-C1B5-4BB1-ADDF-19F295FC727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9EA094B-3047-46BF-94E0-4E00D6B43AE8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font" Target="fonts/font24.fntdata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font" Target="fonts/font27.fntdata"/><Relationship Id="rId66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font" Target="fonts/font25.fntdata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20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font" Target="fonts/font26.fntdata"/><Relationship Id="rId10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customschemas.google.com/relationships/presentationmetadata" Target="metadata"/><Relationship Id="rId65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34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88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2a8cffa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4" name="Google Shape;84;g102a8cffa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28546ea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g128546ea39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https://</a:t>
            </a:r>
            <a:r>
              <a:rPr lang="en-US" err="1"/>
              <a:t>www.youtube.com</a:t>
            </a:r>
            <a:r>
              <a:rPr lang="en-US"/>
              <a:t>/</a:t>
            </a:r>
            <a:r>
              <a:rPr lang="en-US" err="1"/>
              <a:t>watch?v</a:t>
            </a:r>
            <a:r>
              <a:rPr lang="en-US"/>
              <a:t>=</a:t>
            </a:r>
            <a:r>
              <a:rPr lang="en-US" err="1"/>
              <a:t>SZG_jmGvZHg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28546ea3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g128546ea39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280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1857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1857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 would show this in parts. Part 1 is the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98DC1-C34B-6B47-9774-4EF6C94E58B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11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2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298218ad33_0_29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g1298218ad33_0_296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g1298218ad33_0_296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" name="Google Shape;13;g1298218ad33_0_29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g1298218ad33_0_36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63" name="Google Shape;63;g1298218ad33_0_36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g1298218ad33_0_36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" name="Google Shape;65;g1298218ad33_0_360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g1298218ad33_0_360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g1298218ad33_0_36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298218ad33_0_36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4733925"/>
            <a:ext cx="596796" cy="28028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33028C-A293-4A40-AE26-2C4F33E5A8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756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CD917-CDB3-8644-869D-B519A84FF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1E790-1A34-5F4D-87B2-A25D6C81AE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26D94C-3B99-1349-97BD-4FDD11EC4B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25E06-43F3-7C48-A4FF-1D3775D5B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CCBFC-2945-4548-992B-46BA1DE10AAC}" type="datetimeFigureOut">
              <a:rPr lang="en-US" smtClean="0"/>
              <a:t>1/29/25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3C5FB-8B63-F345-AE48-7BE4B94B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DE803-AC5E-124A-AB0F-8B9426B1C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CFC43-30E0-3541-934F-042D2DF82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2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g1298218ad33_0_30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6" name="Google Shape;16;g1298218ad33_0_30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g1298218ad33_0_30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g1298218ad33_0_30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g1298218ad33_0_30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1298218ad33_0_310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g1298218ad33_0_31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3" name="Google Shape;23;g1298218ad33_0_310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g1298218ad33_0_3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1298218ad33_0_31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g1298218ad33_0_3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8" name="Google Shape;28;g1298218ad33_0_318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g1298218ad33_0_318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g1298218ad33_0_31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298218ad33_0_32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g1298218ad33_0_32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4" name="Google Shape;34;g1298218ad33_0_32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1298218ad33_0_33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37;g1298218ad33_0_33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8" name="Google Shape;38;g1298218ad33_0_33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g1298218ad33_0_33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40;g1298218ad33_0_334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1" name="Google Shape;41;g1298218ad33_0_334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g1298218ad33_0_33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g1298218ad33_0_342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45" name="Google Shape;45;g1298218ad33_0_34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g1298218ad33_0_34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g1298218ad33_0_342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g1298218ad33_0_34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1298218ad33_0_348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" name="Google Shape;51;g1298218ad33_0_34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2" name="Google Shape;52;g1298218ad33_0_34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g1298218ad33_0_34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Google Shape;54;g1298218ad33_0_34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5" name="Google Shape;55;g1298218ad33_0_348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" name="Google Shape;56;g1298218ad33_0_348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7" name="Google Shape;57;g1298218ad33_0_34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298218ad33_0_357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60" name="Google Shape;60;g1298218ad33_0_35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298218ad33_0_29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g1298218ad33_0_29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g1298218ad33_0_29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tvault.sharepoint.com/:w:/s/EarSketchCSforAll2021Proposal/EUVG440nQEFNkDy63OPx8vcBHDyJU2owRYuRdVRFJ8H-ZA?e=Uxxlyk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hyperlink" Target="https://gtvault.sharepoint.com/:w:/s/EarSketchCSforAll2021Proposal/EVvDG01-sdZDsGN3oWotWsYBCNBku7aTJ6n1Ox1JWIrlUg?e=iDnQxX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tvault.sharepoint.com/:b:/s/EarSketchCSforAll2021Proposal/EXXdW6z88hZMu0by0RPm9NoBY00SJtCzVx8Dgam1OeUc4w?e=VnW78c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youtube.com/watch?v=4m1EFMoRFvY" TargetMode="External"/><Relationship Id="rId4" Type="http://schemas.openxmlformats.org/officeDocument/2006/relationships/hyperlink" Target="https://www.youtube.com/watch?v=-tJYN-eG1zk&amp;t=5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"/>
          <p:cNvSpPr txBox="1"/>
          <p:nvPr/>
        </p:nvSpPr>
        <p:spPr>
          <a:xfrm>
            <a:off x="1355400" y="3601075"/>
            <a:ext cx="6433200" cy="7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1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MAKE BEATS. LEARN CODE. PROMOTE EQUITY.</a:t>
            </a:r>
            <a:endParaRPr sz="1800" b="1" i="1" u="none" strike="noStrike" cap="none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5" name="Google Shape;7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7750" y="4367638"/>
            <a:ext cx="1458601" cy="43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1697" y="4156212"/>
            <a:ext cx="2748075" cy="98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21775" y="3358250"/>
            <a:ext cx="3117250" cy="70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8200" y="3377575"/>
            <a:ext cx="4423575" cy="66282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"/>
          <p:cNvSpPr txBox="1"/>
          <p:nvPr/>
        </p:nvSpPr>
        <p:spPr>
          <a:xfrm>
            <a:off x="996025" y="1051800"/>
            <a:ext cx="6433200" cy="2954625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4000" b="1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-US" sz="4000" b="1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Genres, </a:t>
            </a:r>
          </a:p>
          <a:p>
            <a:pPr algn="ctr">
              <a:buClr>
                <a:schemeClr val="dk1"/>
              </a:buClr>
              <a:buSzPts val="1100"/>
            </a:pPr>
            <a:r>
              <a:rPr lang="en-US" sz="4000" b="1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Step Sequencer, &amp; Variables</a:t>
            </a:r>
          </a:p>
          <a:p>
            <a:pPr algn="ctr">
              <a:buClr>
                <a:schemeClr val="dk1"/>
              </a:buClr>
              <a:buSzPts val="1100"/>
            </a:pPr>
            <a:r>
              <a:rPr lang="en-US" sz="2400" b="1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Duration: 45 minutes</a:t>
            </a:r>
          </a:p>
          <a:p>
            <a:pPr algn="ctr">
              <a:buSzPts val="1100"/>
            </a:pPr>
            <a:endParaRPr lang="en-US" sz="1800" b="1">
              <a:solidFill>
                <a:schemeClr val="accent5"/>
              </a:solidFill>
              <a:latin typeface="Roboto"/>
              <a:ea typeface="Roboto"/>
              <a:cs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>
              <a:solidFill>
                <a:schemeClr val="accent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"/>
          <p:cNvSpPr/>
          <p:nvPr/>
        </p:nvSpPr>
        <p:spPr>
          <a:xfrm>
            <a:off x="0" y="0"/>
            <a:ext cx="892055" cy="6627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12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sz="1200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F11D31-2CE8-5C37-E169-82331190A3D6}"/>
              </a:ext>
            </a:extLst>
          </p:cNvPr>
          <p:cNvSpPr txBox="1"/>
          <p:nvPr/>
        </p:nvSpPr>
        <p:spPr>
          <a:xfrm>
            <a:off x="3200400" y="2343150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"/>
          <p:cNvSpPr/>
          <p:nvPr/>
        </p:nvSpPr>
        <p:spPr>
          <a:xfrm>
            <a:off x="1178900" y="1426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360350" y="1849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latin typeface="Roboto"/>
                <a:ea typeface="Roboto"/>
                <a:cs typeface="Roboto"/>
                <a:sym typeface="Roboto"/>
              </a:rPr>
              <a:t>BUILD YOUR TOOLBOX: COMPUTING </a:t>
            </a:r>
            <a:endParaRPr i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" name="Google Shape;143;p17"/>
          <p:cNvSpPr/>
          <p:nvPr/>
        </p:nvSpPr>
        <p:spPr>
          <a:xfrm>
            <a:off x="0" y="0"/>
            <a:ext cx="1065061" cy="771159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graphicFrame>
        <p:nvGraphicFramePr>
          <p:cNvPr id="144" name="Google Shape;144;p17"/>
          <p:cNvGraphicFramePr/>
          <p:nvPr>
            <p:extLst>
              <p:ext uri="{D42A27DB-BD31-4B8C-83A1-F6EECF244321}">
                <p14:modId xmlns:p14="http://schemas.microsoft.com/office/powerpoint/2010/main" val="259147701"/>
              </p:ext>
            </p:extLst>
          </p:nvPr>
        </p:nvGraphicFramePr>
        <p:xfrm>
          <a:off x="2365258" y="1710328"/>
          <a:ext cx="3586350" cy="2119321"/>
        </p:xfrm>
        <a:graphic>
          <a:graphicData uri="http://schemas.openxmlformats.org/drawingml/2006/table">
            <a:tbl>
              <a:tblPr>
                <a:noFill/>
                <a:tableStyleId>{63332577-C1B5-4BB1-ADDF-19F295FC7278}</a:tableStyleId>
              </a:tblPr>
              <a:tblGrid>
                <a:gridCol w="358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58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 b="1">
                          <a:latin typeface="Roboto"/>
                          <a:ea typeface="Roboto"/>
                          <a:cs typeface="Roboto"/>
                        </a:rPr>
                        <a:t>CONSTANT</a:t>
                      </a:r>
                      <a:endParaRPr lang="en" sz="21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3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latin typeface="Roboto"/>
                          <a:ea typeface="Roboto"/>
                          <a:cs typeface="Roboto"/>
                        </a:rPr>
                        <a:t>Stored computer information that does not change </a:t>
                      </a:r>
                      <a:r>
                        <a:rPr lang="en" sz="1200">
                          <a:latin typeface="Roboto"/>
                          <a:ea typeface="Roboto"/>
                          <a:cs typeface="Roboto"/>
                        </a:rPr>
                        <a:t>(usually shown in all capital letters)</a:t>
                      </a:r>
                      <a:r>
                        <a:rPr lang="en" sz="2100">
                          <a:latin typeface="Roboto"/>
                          <a:ea typeface="Roboto"/>
                          <a:cs typeface="Roboto"/>
                        </a:rPr>
                        <a:t> </a:t>
                      </a:r>
                      <a:endParaRPr lang="en" sz="210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6" name="Google Shape;146;p17"/>
          <p:cNvPicPr preferRelativeResize="0"/>
          <p:nvPr/>
        </p:nvPicPr>
        <p:blipFill rotWithShape="1">
          <a:blip r:embed="rId3">
            <a:alphaModFix/>
          </a:blip>
          <a:srcRect l="64658" t="66041" r="1746" b="13381"/>
          <a:stretch/>
        </p:blipFill>
        <p:spPr>
          <a:xfrm>
            <a:off x="5122700" y="662700"/>
            <a:ext cx="2530600" cy="38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822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F441D-61BB-8844-AC3C-7F22E1E92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1360220"/>
            <a:ext cx="4013200" cy="2671226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1800"/>
              <a:t>Percussion Instruments Example</a:t>
            </a:r>
            <a:endParaRPr lang="en-US"/>
          </a:p>
          <a:p>
            <a:pPr lvl="1"/>
            <a:r>
              <a:rPr lang="en-US" sz="1600"/>
              <a:t>Kick (bass drum)</a:t>
            </a:r>
          </a:p>
          <a:p>
            <a:pPr lvl="1"/>
            <a:r>
              <a:rPr lang="en-US" sz="1600"/>
              <a:t>Clap (hand clap)</a:t>
            </a:r>
          </a:p>
          <a:p>
            <a:pPr lvl="1"/>
            <a:r>
              <a:rPr lang="en-US" sz="1600"/>
              <a:t>Snare (snare drum)</a:t>
            </a:r>
          </a:p>
          <a:p>
            <a:pPr lvl="1"/>
            <a:r>
              <a:rPr lang="en-US" sz="1600"/>
              <a:t>Closed Hat (closed cymbal)</a:t>
            </a:r>
          </a:p>
          <a:p>
            <a:pPr lvl="1"/>
            <a:endParaRPr lang="en-US" sz="1600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ECF23F4-4C31-D27F-2230-CD50C7567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28" y="2110709"/>
            <a:ext cx="1670383" cy="29151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CCD6AC-721E-067B-4502-A1AAFF4A379A}"/>
              </a:ext>
            </a:extLst>
          </p:cNvPr>
          <p:cNvSpPr txBox="1"/>
          <p:nvPr/>
        </p:nvSpPr>
        <p:spPr>
          <a:xfrm>
            <a:off x="79022" y="1472096"/>
            <a:ext cx="3668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/>
              <a:t>Percussion Instruments are under the Artist </a:t>
            </a:r>
            <a:r>
              <a:rPr lang="en-US" sz="1800" err="1"/>
              <a:t>makeBeat</a:t>
            </a:r>
            <a:r>
              <a:rPr lang="en-US" sz="1800"/>
              <a:t> in </a:t>
            </a:r>
            <a:r>
              <a:rPr lang="en-US" sz="1800" err="1"/>
              <a:t>EarSketch</a:t>
            </a:r>
            <a:endParaRPr lang="en-US" sz="1800"/>
          </a:p>
          <a:p>
            <a:pPr algn="ctr"/>
            <a:endParaRPr lang="en-US" sz="1800"/>
          </a:p>
        </p:txBody>
      </p:sp>
      <p:sp>
        <p:nvSpPr>
          <p:cNvPr id="8" name="Google Shape;126;g127fff6a082_0_12">
            <a:extLst>
              <a:ext uri="{FF2B5EF4-FFF2-40B4-BE49-F238E27FC236}">
                <a16:creationId xmlns:a16="http://schemas.microsoft.com/office/drawing/2014/main" id="{3126B596-E46A-E264-3EC2-D9461774A188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904D2025-9E3A-7477-73C5-98430EF405D5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D6BB79C3-4737-93B6-33C4-2873109459F4}"/>
              </a:ext>
            </a:extLst>
          </p:cNvPr>
          <p:cNvSpPr txBox="1">
            <a:spLocks/>
          </p:cNvSpPr>
          <p:nvPr/>
        </p:nvSpPr>
        <p:spPr>
          <a:xfrm>
            <a:off x="1338355" y="366375"/>
            <a:ext cx="66661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Adding Rhythm Sounds</a:t>
            </a:r>
            <a:endParaRPr lang="en-US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" name="Google Shape;76;p1">
            <a:extLst>
              <a:ext uri="{FF2B5EF4-FFF2-40B4-BE49-F238E27FC236}">
                <a16:creationId xmlns:a16="http://schemas.microsoft.com/office/drawing/2014/main" id="{1FBE822D-A963-ED69-2E5C-FD9886B2C56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AA5499BB-8D0B-92EF-F9DB-7D646D803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711" y="3210222"/>
            <a:ext cx="4318408" cy="15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76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4ADA4-1D02-1F42-A50B-0C477618E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92" y="387603"/>
            <a:ext cx="4945642" cy="121890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Why make the Percussion Sounds a Variable?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72DDC-820F-1443-8A9D-AEFC9C6B3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834" y="1202674"/>
            <a:ext cx="3703565" cy="3940826"/>
          </a:xfrm>
        </p:spPr>
        <p:txBody>
          <a:bodyPr anchor="ctr"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sz="2000">
                <a:solidFill>
                  <a:schemeClr val="bg2"/>
                </a:solidFill>
              </a:rPr>
              <a:t>As a program runs, it needs to hold information in its </a:t>
            </a:r>
            <a:r>
              <a:rPr lang="en-US" sz="2000" b="1">
                <a:solidFill>
                  <a:schemeClr val="bg2"/>
                </a:solidFill>
              </a:rPr>
              <a:t>memory</a:t>
            </a:r>
            <a:r>
              <a:rPr lang="en-US" sz="2000">
                <a:solidFill>
                  <a:schemeClr val="bg2"/>
                </a:solidFill>
              </a:rPr>
              <a:t>. </a:t>
            </a:r>
            <a:endParaRPr lang="en-US"/>
          </a:p>
          <a:p>
            <a:pPr marL="146050" indent="0">
              <a:lnSpc>
                <a:spcPct val="114999"/>
              </a:lnSpc>
              <a:buNone/>
            </a:pPr>
            <a:endParaRPr lang="en-US" sz="2000">
              <a:solidFill>
                <a:schemeClr val="bg2"/>
              </a:solidFill>
            </a:endParaRPr>
          </a:p>
          <a:p>
            <a:pPr>
              <a:buFont typeface="Arial"/>
              <a:buChar char="•"/>
            </a:pPr>
            <a:r>
              <a:rPr lang="en-US" sz="2000">
                <a:solidFill>
                  <a:schemeClr val="bg2"/>
                </a:solidFill>
              </a:rPr>
              <a:t>Example information includes</a:t>
            </a:r>
          </a:p>
          <a:p>
            <a:pPr lvl="1">
              <a:buFont typeface="Courier New"/>
              <a:buChar char="o"/>
            </a:pPr>
            <a:r>
              <a:rPr lang="en-US" sz="1700">
                <a:solidFill>
                  <a:schemeClr val="bg2"/>
                </a:solidFill>
              </a:rPr>
              <a:t>Sounds of the same type</a:t>
            </a:r>
          </a:p>
          <a:p>
            <a:pPr lvl="1">
              <a:buFont typeface="Courier New"/>
              <a:buChar char="o"/>
            </a:pPr>
            <a:r>
              <a:rPr lang="en-US" sz="1700">
                <a:solidFill>
                  <a:schemeClr val="bg2"/>
                </a:solidFill>
              </a:rPr>
              <a:t>Score of a game</a:t>
            </a:r>
          </a:p>
          <a:p>
            <a:pPr lvl="1">
              <a:buFont typeface="Courier New"/>
              <a:buChar char="o"/>
            </a:pPr>
            <a:r>
              <a:rPr lang="en-US" sz="1700">
                <a:solidFill>
                  <a:schemeClr val="bg2"/>
                </a:solidFill>
              </a:rPr>
              <a:t>Answer to a question</a:t>
            </a:r>
          </a:p>
          <a:p>
            <a:pPr lvl="1"/>
            <a:endParaRPr lang="en-US" sz="1200">
              <a:solidFill>
                <a:schemeClr val="bg2"/>
              </a:solidFill>
            </a:endParaRPr>
          </a:p>
          <a:p>
            <a:pPr lvl="1"/>
            <a:endParaRPr lang="en-US" sz="1200">
              <a:solidFill>
                <a:schemeClr val="bg2"/>
              </a:solidFill>
            </a:endParaRPr>
          </a:p>
          <a:p>
            <a:pPr>
              <a:buFont typeface="Arial"/>
              <a:buChar char="•"/>
            </a:pPr>
            <a:r>
              <a:rPr lang="en-US" sz="2000">
                <a:solidFill>
                  <a:schemeClr val="bg2"/>
                </a:solidFill>
              </a:rPr>
              <a:t>Variables allow us to </a:t>
            </a:r>
          </a:p>
          <a:p>
            <a:pPr lvl="1">
              <a:buFont typeface="Courier New"/>
              <a:buChar char="o"/>
            </a:pPr>
            <a:r>
              <a:rPr lang="en-US" sz="1600" b="1">
                <a:solidFill>
                  <a:schemeClr val="bg2"/>
                </a:solidFill>
              </a:rPr>
              <a:t>Store the information</a:t>
            </a:r>
          </a:p>
          <a:p>
            <a:pPr lvl="1">
              <a:buFont typeface="Courier New"/>
              <a:buChar char="o"/>
            </a:pPr>
            <a:r>
              <a:rPr lang="en-US" sz="1600" b="1">
                <a:solidFill>
                  <a:schemeClr val="bg2"/>
                </a:solidFill>
              </a:rPr>
              <a:t>Access the information</a:t>
            </a:r>
          </a:p>
          <a:p>
            <a:pPr lvl="1">
              <a:buFont typeface="Courier New"/>
              <a:buChar char="o"/>
            </a:pPr>
            <a:r>
              <a:rPr lang="en-US" sz="1600" b="1">
                <a:solidFill>
                  <a:schemeClr val="bg2"/>
                </a:solidFill>
              </a:rPr>
              <a:t>Change it as the program runs</a:t>
            </a:r>
          </a:p>
          <a:p>
            <a:endParaRPr lang="en-US" sz="2000">
              <a:solidFill>
                <a:schemeClr val="bg2"/>
              </a:solidFill>
            </a:endParaRPr>
          </a:p>
        </p:txBody>
      </p:sp>
      <p:sp>
        <p:nvSpPr>
          <p:cNvPr id="8" name="Google Shape;126;g127fff6a082_0_12">
            <a:extLst>
              <a:ext uri="{FF2B5EF4-FFF2-40B4-BE49-F238E27FC236}">
                <a16:creationId xmlns:a16="http://schemas.microsoft.com/office/drawing/2014/main" id="{4AE56E25-22CA-1A3C-A3D6-B1E0547952C3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0" name="Google Shape;129;g127fff6a082_0_12">
            <a:extLst>
              <a:ext uri="{FF2B5EF4-FFF2-40B4-BE49-F238E27FC236}">
                <a16:creationId xmlns:a16="http://schemas.microsoft.com/office/drawing/2014/main" id="{D838A74A-C2D0-0605-14EB-CE9B84D18368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2" name="Google Shape;127;g127fff6a082_0_12">
            <a:extLst>
              <a:ext uri="{FF2B5EF4-FFF2-40B4-BE49-F238E27FC236}">
                <a16:creationId xmlns:a16="http://schemas.microsoft.com/office/drawing/2014/main" id="{8E67EB1B-4A75-B909-749D-2DD12E1AAE67}"/>
              </a:ext>
            </a:extLst>
          </p:cNvPr>
          <p:cNvSpPr txBox="1">
            <a:spLocks/>
          </p:cNvSpPr>
          <p:nvPr/>
        </p:nvSpPr>
        <p:spPr>
          <a:xfrm>
            <a:off x="1338355" y="366375"/>
            <a:ext cx="66661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Sound Variables in </a:t>
            </a:r>
            <a:r>
              <a:rPr lang="en-US" i="1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EarSketch</a:t>
            </a:r>
            <a:endParaRPr lang="en-US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" name="Google Shape;76;p1">
            <a:extLst>
              <a:ext uri="{FF2B5EF4-FFF2-40B4-BE49-F238E27FC236}">
                <a16:creationId xmlns:a16="http://schemas.microsoft.com/office/drawing/2014/main" id="{FEB0A4FC-9661-4AB1-F97C-F4698087784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1B4542C-A137-2C3E-1096-DDE7A2F1D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34" y="1809678"/>
            <a:ext cx="4318408" cy="15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33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1FC5CA-D1AF-5840-AAF8-0E10DAE45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568" y="1413721"/>
            <a:ext cx="5416849" cy="3320781"/>
          </a:xfrm>
          <a:prstGeom prst="rect">
            <a:avLst/>
          </a:prstGeom>
        </p:spPr>
      </p:pic>
      <p:sp>
        <p:nvSpPr>
          <p:cNvPr id="5" name="Google Shape;126;g127fff6a082_0_12">
            <a:extLst>
              <a:ext uri="{FF2B5EF4-FFF2-40B4-BE49-F238E27FC236}">
                <a16:creationId xmlns:a16="http://schemas.microsoft.com/office/drawing/2014/main" id="{38614AD3-FFE0-B87C-2667-5DF355CA0825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6" name="Google Shape;129;g127fff6a082_0_12">
            <a:extLst>
              <a:ext uri="{FF2B5EF4-FFF2-40B4-BE49-F238E27FC236}">
                <a16:creationId xmlns:a16="http://schemas.microsoft.com/office/drawing/2014/main" id="{FA59B21E-5C87-6E05-61F4-460C643D6875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7" name="Google Shape;127;g127fff6a082_0_12">
            <a:extLst>
              <a:ext uri="{FF2B5EF4-FFF2-40B4-BE49-F238E27FC236}">
                <a16:creationId xmlns:a16="http://schemas.microsoft.com/office/drawing/2014/main" id="{2FFC6C1C-4D67-A448-EF46-B39E45B1673A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Follow Along with Me</a:t>
            </a:r>
          </a:p>
        </p:txBody>
      </p:sp>
      <p:pic>
        <p:nvPicPr>
          <p:cNvPr id="10" name="Google Shape;76;p1">
            <a:extLst>
              <a:ext uri="{FF2B5EF4-FFF2-40B4-BE49-F238E27FC236}">
                <a16:creationId xmlns:a16="http://schemas.microsoft.com/office/drawing/2014/main" id="{5DA477AE-A096-396A-435B-B60AC2701BE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0978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"/>
          <p:cNvSpPr/>
          <p:nvPr/>
        </p:nvSpPr>
        <p:spPr>
          <a:xfrm>
            <a:off x="1178900" y="1426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360350" y="1849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latin typeface="Roboto"/>
                <a:ea typeface="Roboto"/>
                <a:cs typeface="Roboto"/>
                <a:sym typeface="Roboto"/>
              </a:rPr>
              <a:t>BUILD YOUR TOOLBOX: COMPUTING </a:t>
            </a:r>
            <a:endParaRPr i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" name="Google Shape;143;p17"/>
          <p:cNvSpPr/>
          <p:nvPr/>
        </p:nvSpPr>
        <p:spPr>
          <a:xfrm>
            <a:off x="0" y="0"/>
            <a:ext cx="1065061" cy="771159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graphicFrame>
        <p:nvGraphicFramePr>
          <p:cNvPr id="144" name="Google Shape;144;p17"/>
          <p:cNvGraphicFramePr/>
          <p:nvPr>
            <p:extLst>
              <p:ext uri="{D42A27DB-BD31-4B8C-83A1-F6EECF244321}">
                <p14:modId xmlns:p14="http://schemas.microsoft.com/office/powerpoint/2010/main" val="1443614653"/>
              </p:ext>
            </p:extLst>
          </p:nvPr>
        </p:nvGraphicFramePr>
        <p:xfrm>
          <a:off x="2796267" y="1503589"/>
          <a:ext cx="3586350" cy="2974257"/>
        </p:xfrm>
        <a:graphic>
          <a:graphicData uri="http://schemas.openxmlformats.org/drawingml/2006/table">
            <a:tbl>
              <a:tblPr>
                <a:noFill/>
                <a:tableStyleId>{63332577-C1B5-4BB1-ADDF-19F295FC7278}</a:tableStyleId>
              </a:tblPr>
              <a:tblGrid>
                <a:gridCol w="358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39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 b="1">
                          <a:latin typeface="Roboto"/>
                          <a:ea typeface="Roboto"/>
                          <a:cs typeface="Roboto"/>
                        </a:rPr>
                        <a:t>Variable</a:t>
                      </a:r>
                      <a:endParaRPr lang="en" sz="2100" b="1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035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100">
                          <a:latin typeface="Roboto"/>
                          <a:ea typeface="Roboto"/>
                          <a:cs typeface="Roboto"/>
                        </a:rPr>
                        <a:t>Stored information that can be referenced and/or manipulated in a computer program. Variables can change over time and you can choose the name </a:t>
                      </a:r>
                      <a:r>
                        <a:rPr lang="en" sz="1200">
                          <a:latin typeface="Roboto"/>
                          <a:ea typeface="Roboto"/>
                          <a:cs typeface="Roboto"/>
                        </a:rPr>
                        <a:t>(usually shown in lower case letters or a mix of capital and lower case letters)</a:t>
                      </a:r>
                      <a:endParaRPr lang="en" sz="210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6" name="Google Shape;146;p17"/>
          <p:cNvPicPr preferRelativeResize="0"/>
          <p:nvPr/>
        </p:nvPicPr>
        <p:blipFill rotWithShape="1">
          <a:blip r:embed="rId3">
            <a:alphaModFix/>
          </a:blip>
          <a:srcRect l="64658" t="66041" r="1746" b="13381"/>
          <a:stretch/>
        </p:blipFill>
        <p:spPr>
          <a:xfrm>
            <a:off x="5122700" y="662700"/>
            <a:ext cx="2530600" cy="38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9297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34;p15">
            <a:extLst>
              <a:ext uri="{FF2B5EF4-FFF2-40B4-BE49-F238E27FC236}">
                <a16:creationId xmlns:a16="http://schemas.microsoft.com/office/drawing/2014/main" id="{53628661-0C54-9E34-1322-4F392BAF5D17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731E7-EA99-FC4F-B97F-470C2759B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460" y="1453786"/>
            <a:ext cx="2645338" cy="1999261"/>
          </a:xfrm>
        </p:spPr>
        <p:txBody>
          <a:bodyPr spcFirstLastPara="1" vert="horz" wrap="square" lIns="68580" tIns="34290" rIns="68580" bIns="34290" rtlCol="0" anchor="b" anchorCtr="0">
            <a:normAutofit fontScale="90000"/>
          </a:bodyPr>
          <a:lstStyle/>
          <a:p>
            <a:pPr algn="ctr"/>
            <a:r>
              <a:rPr lang="en-US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Add the Instrument Variables to your </a:t>
            </a:r>
            <a:r>
              <a:rPr lang="en-US" sz="2400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GenreRemix</a:t>
            </a:r>
            <a:r>
              <a:rPr lang="en-US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Script</a:t>
            </a:r>
            <a:br>
              <a:rPr lang="en-US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(take 5 minutes)</a:t>
            </a: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93D7EA6B-167A-967F-D662-EB20659ACB06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D5F27A2A-9FD8-B575-B095-CC3A6EA5BF6B}"/>
              </a:ext>
            </a:extLst>
          </p:cNvPr>
          <p:cNvSpPr txBox="1">
            <a:spLocks/>
          </p:cNvSpPr>
          <p:nvPr/>
        </p:nvSpPr>
        <p:spPr>
          <a:xfrm>
            <a:off x="1024129" y="366375"/>
            <a:ext cx="704441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sz="24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Elaborate: </a:t>
            </a:r>
            <a:r>
              <a:rPr lang="en-US" sz="2400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Add Instrument Variables in </a:t>
            </a:r>
            <a:r>
              <a:rPr lang="en-US" sz="2400" i="1" err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EarSketch</a:t>
            </a:r>
            <a:endParaRPr lang="en-US" sz="2400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" name="Google Shape;76;p1">
            <a:extLst>
              <a:ext uri="{FF2B5EF4-FFF2-40B4-BE49-F238E27FC236}">
                <a16:creationId xmlns:a16="http://schemas.microsoft.com/office/drawing/2014/main" id="{40A636A2-980F-FE67-BE9B-3ADB769146B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4323AD76-5674-1478-AF87-27EFBF82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369" y="1928903"/>
            <a:ext cx="4318408" cy="15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38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E4A38-1957-3446-9002-E3819A004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3140" y="1457486"/>
            <a:ext cx="2856715" cy="2231907"/>
          </a:xfrm>
        </p:spPr>
        <p:txBody>
          <a:bodyPr spcFirstLastPara="1" vert="horz" wrap="square" lIns="68580" tIns="34290" rIns="68580" bIns="34290" rtlCol="0" anchor="b" anchorCtr="0">
            <a:normAutofit/>
          </a:bodyPr>
          <a:lstStyle/>
          <a:p>
            <a:r>
              <a:rPr lang="en-US" sz="2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Rock Example</a:t>
            </a:r>
            <a:br>
              <a:rPr lang="en-US" sz="2700" kern="1200">
                <a:latin typeface="+mj-lt"/>
                <a:ea typeface="+mj-ea"/>
                <a:cs typeface="+mj-cs"/>
              </a:rPr>
            </a:br>
            <a:r>
              <a:rPr lang="en-US" sz="1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(https://learningmusic.ableton.com/make-beats/we-will-rock-you.html)</a:t>
            </a:r>
            <a:endParaRPr lang="en-US" sz="27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Content Placeholder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70048ED-2A18-4140-B8FE-5BA47C7F1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5803" y="1035161"/>
            <a:ext cx="4126781" cy="3683152"/>
          </a:xfrm>
          <a:prstGeom prst="rect">
            <a:avLst/>
          </a:prstGeom>
        </p:spPr>
      </p:pic>
      <p:sp>
        <p:nvSpPr>
          <p:cNvPr id="6" name="Google Shape;126;g127fff6a082_0_12">
            <a:extLst>
              <a:ext uri="{FF2B5EF4-FFF2-40B4-BE49-F238E27FC236}">
                <a16:creationId xmlns:a16="http://schemas.microsoft.com/office/drawing/2014/main" id="{A6221581-8FE9-E1D8-5C74-84B1E7EFB0C4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8" name="Google Shape;129;g127fff6a082_0_12">
            <a:extLst>
              <a:ext uri="{FF2B5EF4-FFF2-40B4-BE49-F238E27FC236}">
                <a16:creationId xmlns:a16="http://schemas.microsoft.com/office/drawing/2014/main" id="{2A787B8A-A4D5-1EE1-7712-B9D3F84BCD54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Google Shape;127;g127fff6a082_0_12">
            <a:extLst>
              <a:ext uri="{FF2B5EF4-FFF2-40B4-BE49-F238E27FC236}">
                <a16:creationId xmlns:a16="http://schemas.microsoft.com/office/drawing/2014/main" id="{E9B305A9-BE5D-2AC4-A42B-01EFA6B679C0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Rock Genre</a:t>
            </a:r>
          </a:p>
        </p:txBody>
      </p:sp>
      <p:pic>
        <p:nvPicPr>
          <p:cNvPr id="10" name="Google Shape;76;p1">
            <a:extLst>
              <a:ext uri="{FF2B5EF4-FFF2-40B4-BE49-F238E27FC236}">
                <a16:creationId xmlns:a16="http://schemas.microsoft.com/office/drawing/2014/main" id="{53ECE961-C4C3-2D34-0E82-8C368B1E0ED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9179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CC810-F9AD-CE48-8249-6933D5E5A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88" y="922016"/>
            <a:ext cx="8520600" cy="572700"/>
          </a:xfrm>
        </p:spPr>
        <p:txBody>
          <a:bodyPr>
            <a:noAutofit/>
          </a:bodyPr>
          <a:lstStyle/>
          <a:p>
            <a:pPr algn="ctr"/>
            <a:r>
              <a:rPr lang="en-US" sz="2000"/>
              <a:t>We Will Rock You Beat</a:t>
            </a:r>
            <a:br>
              <a:rPr lang="en-US" sz="2000"/>
            </a:br>
            <a:r>
              <a:rPr lang="en-US" sz="1800"/>
              <a:t>(Each step sequencer button is a 1/16</a:t>
            </a:r>
            <a:r>
              <a:rPr lang="en-US" sz="1800" baseline="30000"/>
              <a:t>th</a:t>
            </a:r>
            <a:r>
              <a:rPr lang="en-US" sz="1800"/>
              <a:t> note)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19991-29D2-0145-88E2-E028CF4A90D2}"/>
              </a:ext>
            </a:extLst>
          </p:cNvPr>
          <p:cNvSpPr txBox="1"/>
          <p:nvPr/>
        </p:nvSpPr>
        <p:spPr>
          <a:xfrm>
            <a:off x="603363" y="1796441"/>
            <a:ext cx="148827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/>
              <a:t>Rock: 81 bpm</a:t>
            </a:r>
          </a:p>
        </p:txBody>
      </p:sp>
      <p:sp>
        <p:nvSpPr>
          <p:cNvPr id="8" name="Google Shape;126;g127fff6a082_0_12">
            <a:extLst>
              <a:ext uri="{FF2B5EF4-FFF2-40B4-BE49-F238E27FC236}">
                <a16:creationId xmlns:a16="http://schemas.microsoft.com/office/drawing/2014/main" id="{8FE4114C-46A8-FC1C-CB39-60580F299B0A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09076B94-48E8-68DC-6C70-AC603D0EF433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71E17F50-7B17-AC02-4C0D-C61F46CE9445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Rock Genre Example</a:t>
            </a:r>
          </a:p>
        </p:txBody>
      </p:sp>
      <p:pic>
        <p:nvPicPr>
          <p:cNvPr id="11" name="Google Shape;76;p1">
            <a:extLst>
              <a:ext uri="{FF2B5EF4-FFF2-40B4-BE49-F238E27FC236}">
                <a16:creationId xmlns:a16="http://schemas.microsoft.com/office/drawing/2014/main" id="{735E1CCB-CF77-5CB0-E5FA-4889CBF545D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664964C2-D775-6EC8-17F1-DA68023F4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3" y="2196213"/>
            <a:ext cx="8253233" cy="17734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C3A198-9511-109F-C4D2-CF6A280C8BA2}"/>
              </a:ext>
            </a:extLst>
          </p:cNvPr>
          <p:cNvSpPr txBox="1"/>
          <p:nvPr/>
        </p:nvSpPr>
        <p:spPr>
          <a:xfrm>
            <a:off x="927861" y="3576822"/>
            <a:ext cx="5848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</a:rPr>
              <a:t>(Clap)</a:t>
            </a:r>
          </a:p>
        </p:txBody>
      </p:sp>
    </p:spTree>
    <p:extLst>
      <p:ext uri="{BB962C8B-B14F-4D97-AF65-F5344CB8AC3E}">
        <p14:creationId xmlns:p14="http://schemas.microsoft.com/office/powerpoint/2010/main" val="4129939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A0D279-EB4A-534A-8D25-1BE67CDD2E74}"/>
              </a:ext>
            </a:extLst>
          </p:cNvPr>
          <p:cNvSpPr txBox="1"/>
          <p:nvPr/>
        </p:nvSpPr>
        <p:spPr>
          <a:xfrm>
            <a:off x="822570" y="1889185"/>
            <a:ext cx="302356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err="1"/>
              <a:t>Dembow</a:t>
            </a:r>
            <a:r>
              <a:rPr lang="en-US"/>
              <a:t>/Reggaeton: 105 bpm</a:t>
            </a:r>
          </a:p>
        </p:txBody>
      </p:sp>
      <p:sp>
        <p:nvSpPr>
          <p:cNvPr id="9" name="Google Shape;126;g127fff6a082_0_12">
            <a:extLst>
              <a:ext uri="{FF2B5EF4-FFF2-40B4-BE49-F238E27FC236}">
                <a16:creationId xmlns:a16="http://schemas.microsoft.com/office/drawing/2014/main" id="{9FF6CB1D-85ED-FF56-520D-1703E252C1EF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0" name="Google Shape;129;g127fff6a082_0_12">
            <a:extLst>
              <a:ext uri="{FF2B5EF4-FFF2-40B4-BE49-F238E27FC236}">
                <a16:creationId xmlns:a16="http://schemas.microsoft.com/office/drawing/2014/main" id="{EAF4DE3B-0B8E-CAB4-DE52-388C9546542D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1" name="Google Shape;127;g127fff6a082_0_12">
            <a:extLst>
              <a:ext uri="{FF2B5EF4-FFF2-40B4-BE49-F238E27FC236}">
                <a16:creationId xmlns:a16="http://schemas.microsoft.com/office/drawing/2014/main" id="{7FF4DB98-CDDB-6AFD-CF16-C6DF1892F6A1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Reggaeton Example</a:t>
            </a:r>
          </a:p>
        </p:txBody>
      </p:sp>
      <p:pic>
        <p:nvPicPr>
          <p:cNvPr id="12" name="Google Shape;76;p1">
            <a:extLst>
              <a:ext uri="{FF2B5EF4-FFF2-40B4-BE49-F238E27FC236}">
                <a16:creationId xmlns:a16="http://schemas.microsoft.com/office/drawing/2014/main" id="{523D6167-3159-0E33-9517-9F598D6F046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8ECBF3-F17A-E668-BDEA-3BF4626B4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69" y="2322703"/>
            <a:ext cx="8199318" cy="94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32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28C3F-F81F-784F-8FC3-913944DD0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299" y="1259586"/>
            <a:ext cx="2907792" cy="1687068"/>
          </a:xfrm>
        </p:spPr>
        <p:txBody>
          <a:bodyPr spcFirstLastPara="1" vert="horz" wrap="square" lIns="68580" tIns="34290" rIns="68580" bIns="34290" rtlCol="0" anchor="b" anchorCtr="0">
            <a:normAutofit fontScale="90000"/>
          </a:bodyPr>
          <a:lstStyle/>
          <a:p>
            <a:pPr algn="ctr"/>
            <a:r>
              <a:rPr lang="en-US" sz="2400"/>
              <a:t>Do you know this song and its beat?</a:t>
            </a:r>
            <a:br>
              <a:rPr lang="en-US" sz="2400"/>
            </a:br>
            <a:br>
              <a:rPr lang="en-US" sz="2400"/>
            </a:br>
            <a:r>
              <a:rPr lang="en-US" sz="1500"/>
              <a:t>(https://</a:t>
            </a:r>
            <a:r>
              <a:rPr lang="en-US" sz="1500" err="1"/>
              <a:t>learningmusic.ableton.com</a:t>
            </a:r>
            <a:r>
              <a:rPr lang="en-US" sz="1500"/>
              <a:t>/make-beats/single-</a:t>
            </a:r>
            <a:r>
              <a:rPr lang="en-US" sz="1500" err="1"/>
              <a:t>ladies.html</a:t>
            </a:r>
            <a:r>
              <a:rPr lang="en-US" sz="1500"/>
              <a:t>)</a:t>
            </a:r>
            <a:endParaRPr lang="en-US" sz="1950"/>
          </a:p>
        </p:txBody>
      </p:sp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4B22E09-94F5-E946-90B5-2DBB89E90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74" y="2409964"/>
            <a:ext cx="2561305" cy="2324384"/>
          </a:xfrm>
          <a:prstGeom prst="rect">
            <a:avLst/>
          </a:prstGeom>
        </p:spPr>
      </p:pic>
      <p:sp>
        <p:nvSpPr>
          <p:cNvPr id="8" name="Google Shape;126;g127fff6a082_0_12">
            <a:extLst>
              <a:ext uri="{FF2B5EF4-FFF2-40B4-BE49-F238E27FC236}">
                <a16:creationId xmlns:a16="http://schemas.microsoft.com/office/drawing/2014/main" id="{A7AA822E-B2C9-BDC1-2AFB-3E3D8CCF891C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C56D49AF-8D1D-8D39-F78E-286A5954A583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6EADCC08-CB5C-9C7A-8C6C-D0C0935F7D25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R&amp;B Genre Example </a:t>
            </a:r>
          </a:p>
        </p:txBody>
      </p:sp>
      <p:pic>
        <p:nvPicPr>
          <p:cNvPr id="12" name="Google Shape;76;p1">
            <a:extLst>
              <a:ext uri="{FF2B5EF4-FFF2-40B4-BE49-F238E27FC236}">
                <a16:creationId xmlns:a16="http://schemas.microsoft.com/office/drawing/2014/main" id="{AE53FDD0-3CD9-1047-8B31-E0CADF882F9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8B2096-B532-28C8-7C48-616CFF0E581D}"/>
              </a:ext>
            </a:extLst>
          </p:cNvPr>
          <p:cNvSpPr txBox="1"/>
          <p:nvPr/>
        </p:nvSpPr>
        <p:spPr>
          <a:xfrm>
            <a:off x="3370158" y="3224865"/>
            <a:ext cx="186788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Beyonce – R &amp; B: 97 bpm</a:t>
            </a:r>
          </a:p>
        </p:txBody>
      </p:sp>
      <p:pic>
        <p:nvPicPr>
          <p:cNvPr id="4" name="Content Placeholder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FA14B0A8-7A70-83E3-DAEB-60CF95202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244299" y="3429676"/>
            <a:ext cx="5671785" cy="119876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F3AACB-630A-4A97-89ED-4C18C99E162D}"/>
              </a:ext>
            </a:extLst>
          </p:cNvPr>
          <p:cNvSpPr txBox="1"/>
          <p:nvPr/>
        </p:nvSpPr>
        <p:spPr>
          <a:xfrm>
            <a:off x="3666930" y="4320393"/>
            <a:ext cx="5848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</a:rPr>
              <a:t>(Clap)</a:t>
            </a:r>
          </a:p>
        </p:txBody>
      </p:sp>
    </p:spTree>
    <p:extLst>
      <p:ext uri="{BB962C8B-B14F-4D97-AF65-F5344CB8AC3E}">
        <p14:creationId xmlns:p14="http://schemas.microsoft.com/office/powerpoint/2010/main" val="959571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102a8cffa85_0_0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41300" y="2230275"/>
            <a:ext cx="8834100" cy="2522475"/>
          </a:xfrm>
          <a:prstGeom prst="rect">
            <a:avLst/>
          </a:prstGeom>
          <a:noFill/>
          <a:ln w="38100" cap="flat" cmpd="sng">
            <a:solidFill>
              <a:srgbClr val="FEC53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7" name="Google Shape;87;g102a8cffa85_0_0"/>
          <p:cNvSpPr txBox="1"/>
          <p:nvPr/>
        </p:nvSpPr>
        <p:spPr>
          <a:xfrm>
            <a:off x="624905" y="881222"/>
            <a:ext cx="7866900" cy="585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99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>
                <a:latin typeface="Roboto Condensed"/>
                <a:ea typeface="Roboto Condensed"/>
                <a:cs typeface="Roboto Condensed"/>
                <a:sym typeface="Roboto Condensed"/>
              </a:rPr>
              <a:t>D</a:t>
            </a:r>
            <a:r>
              <a:rPr lang="en" sz="2800">
                <a:latin typeface="Roboto"/>
                <a:ea typeface="Roboto"/>
                <a:cs typeface="Roboto"/>
                <a:sym typeface="Roboto"/>
              </a:rPr>
              <a:t>RIVING/ESSENTIAL QUESTION</a:t>
            </a:r>
            <a:endParaRPr sz="7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" name="Google Shape;88;g102a8cffa85_0_0"/>
          <p:cNvPicPr preferRelativeResize="0"/>
          <p:nvPr/>
        </p:nvPicPr>
        <p:blipFill rotWithShape="1">
          <a:blip r:embed="rId4">
            <a:alphaModFix/>
          </a:blip>
          <a:srcRect l="53557" b="99"/>
          <a:stretch/>
        </p:blipFill>
        <p:spPr>
          <a:xfrm>
            <a:off x="4914828" y="1432806"/>
            <a:ext cx="2029970" cy="54584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102a8cffa85_0_0"/>
          <p:cNvSpPr txBox="1">
            <a:spLocks noGrp="1"/>
          </p:cNvSpPr>
          <p:nvPr>
            <p:ph type="ctrTitle" idx="4294967295"/>
          </p:nvPr>
        </p:nvSpPr>
        <p:spPr>
          <a:xfrm>
            <a:off x="1134048" y="154350"/>
            <a:ext cx="499800" cy="1543800"/>
          </a:xfrm>
          <a:prstGeom prst="rect">
            <a:avLst/>
          </a:prstGeom>
          <a:noFill/>
          <a:ln w="952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None/>
            </a:pPr>
            <a:r>
              <a:rPr lang="en" sz="9600" b="0" i="0" u="none" strike="noStrike" cap="none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{</a:t>
            </a:r>
            <a:endParaRPr sz="9600" b="0" i="0" u="none" strike="noStrike" cap="none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g102a8cffa85_0_0"/>
          <p:cNvSpPr txBox="1">
            <a:spLocks noGrp="1"/>
          </p:cNvSpPr>
          <p:nvPr>
            <p:ph type="title" idx="4294967295"/>
          </p:nvPr>
        </p:nvSpPr>
        <p:spPr>
          <a:xfrm>
            <a:off x="7443796" y="154350"/>
            <a:ext cx="622200" cy="17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9600" b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}</a:t>
            </a:r>
            <a:endParaRPr sz="9600" b="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g102a8cffa85_0_0"/>
          <p:cNvSpPr txBox="1"/>
          <p:nvPr/>
        </p:nvSpPr>
        <p:spPr>
          <a:xfrm>
            <a:off x="576125" y="2407875"/>
            <a:ext cx="6928200" cy="110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fontAlgn="base"/>
            <a:r>
              <a:rPr lang="en-US" sz="3000" b="1"/>
              <a:t>Why are variable names important in computing? </a:t>
            </a:r>
            <a:endParaRPr lang="en-US" sz="3000" b="1">
              <a:ea typeface="Verdana"/>
            </a:endParaRPr>
          </a:p>
        </p:txBody>
      </p:sp>
      <p:sp>
        <p:nvSpPr>
          <p:cNvPr id="92" name="Google Shape;92;g102a8cffa85_0_0"/>
          <p:cNvSpPr txBox="1"/>
          <p:nvPr/>
        </p:nvSpPr>
        <p:spPr>
          <a:xfrm>
            <a:off x="0" y="0"/>
            <a:ext cx="911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1</a:t>
            </a:r>
            <a:endParaRPr/>
          </a:p>
        </p:txBody>
      </p:sp>
      <p:sp>
        <p:nvSpPr>
          <p:cNvPr id="93" name="Google Shape;93;g102a8cffa85_0_0"/>
          <p:cNvSpPr/>
          <p:nvPr/>
        </p:nvSpPr>
        <p:spPr>
          <a:xfrm>
            <a:off x="0" y="0"/>
            <a:ext cx="1015002" cy="7127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6;g127fff6a082_0_12">
            <a:extLst>
              <a:ext uri="{FF2B5EF4-FFF2-40B4-BE49-F238E27FC236}">
                <a16:creationId xmlns:a16="http://schemas.microsoft.com/office/drawing/2014/main" id="{C00513ED-E6DA-39FC-DDDA-583D5CE3C1CE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8" name="Google Shape;129;g127fff6a082_0_12">
            <a:extLst>
              <a:ext uri="{FF2B5EF4-FFF2-40B4-BE49-F238E27FC236}">
                <a16:creationId xmlns:a16="http://schemas.microsoft.com/office/drawing/2014/main" id="{6C43BDF0-BB17-A3B3-1282-C67F6B325218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Google Shape;127;g127fff6a082_0_12">
            <a:extLst>
              <a:ext uri="{FF2B5EF4-FFF2-40B4-BE49-F238E27FC236}">
                <a16:creationId xmlns:a16="http://schemas.microsoft.com/office/drawing/2014/main" id="{3D532A1B-A7DA-D8AE-C193-0D2A1DC6995B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House Genre Example</a:t>
            </a:r>
          </a:p>
        </p:txBody>
      </p:sp>
      <p:pic>
        <p:nvPicPr>
          <p:cNvPr id="10" name="Google Shape;76;p1">
            <a:extLst>
              <a:ext uri="{FF2B5EF4-FFF2-40B4-BE49-F238E27FC236}">
                <a16:creationId xmlns:a16="http://schemas.microsoft.com/office/drawing/2014/main" id="{86EFE840-D1B5-957B-C529-127FEF56F33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55674B1A-60C6-1B92-1BDF-E0354D50C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18" y="2161309"/>
            <a:ext cx="8350704" cy="18596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001B58-E0A5-1694-9FF4-235352628F02}"/>
              </a:ext>
            </a:extLst>
          </p:cNvPr>
          <p:cNvSpPr txBox="1"/>
          <p:nvPr/>
        </p:nvSpPr>
        <p:spPr>
          <a:xfrm>
            <a:off x="291107" y="1780521"/>
            <a:ext cx="228152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/>
              <a:t>House: 120 bpm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D1280A-65FA-9515-1251-892B05429854}"/>
              </a:ext>
            </a:extLst>
          </p:cNvPr>
          <p:cNvSpPr txBox="1"/>
          <p:nvPr/>
        </p:nvSpPr>
        <p:spPr>
          <a:xfrm>
            <a:off x="874409" y="3654307"/>
            <a:ext cx="5848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</a:rPr>
              <a:t>(Clap)</a:t>
            </a:r>
          </a:p>
        </p:txBody>
      </p:sp>
    </p:spTree>
    <p:extLst>
      <p:ext uri="{BB962C8B-B14F-4D97-AF65-F5344CB8AC3E}">
        <p14:creationId xmlns:p14="http://schemas.microsoft.com/office/powerpoint/2010/main" val="2671829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6;g127fff6a082_0_12">
            <a:extLst>
              <a:ext uri="{FF2B5EF4-FFF2-40B4-BE49-F238E27FC236}">
                <a16:creationId xmlns:a16="http://schemas.microsoft.com/office/drawing/2014/main" id="{C00513ED-E6DA-39FC-DDDA-583D5CE3C1CE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8" name="Google Shape;129;g127fff6a082_0_12">
            <a:extLst>
              <a:ext uri="{FF2B5EF4-FFF2-40B4-BE49-F238E27FC236}">
                <a16:creationId xmlns:a16="http://schemas.microsoft.com/office/drawing/2014/main" id="{6C43BDF0-BB17-A3B3-1282-C67F6B325218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" name="Google Shape;127;g127fff6a082_0_12">
            <a:extLst>
              <a:ext uri="{FF2B5EF4-FFF2-40B4-BE49-F238E27FC236}">
                <a16:creationId xmlns:a16="http://schemas.microsoft.com/office/drawing/2014/main" id="{3D532A1B-A7DA-D8AE-C193-0D2A1DC6995B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Watch Me Make it My Own</a:t>
            </a:r>
          </a:p>
        </p:txBody>
      </p:sp>
      <p:pic>
        <p:nvPicPr>
          <p:cNvPr id="10" name="Google Shape;76;p1">
            <a:extLst>
              <a:ext uri="{FF2B5EF4-FFF2-40B4-BE49-F238E27FC236}">
                <a16:creationId xmlns:a16="http://schemas.microsoft.com/office/drawing/2014/main" id="{86EFE840-D1B5-957B-C529-127FEF56F33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91D46C-E1FE-4EE0-8BA7-D80D546A0976}"/>
              </a:ext>
            </a:extLst>
          </p:cNvPr>
          <p:cNvSpPr txBox="1"/>
          <p:nvPr/>
        </p:nvSpPr>
        <p:spPr>
          <a:xfrm>
            <a:off x="291107" y="1780521"/>
            <a:ext cx="25875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/>
              <a:t>My Own House: 120 bpm </a:t>
            </a:r>
          </a:p>
        </p:txBody>
      </p:sp>
      <p:pic>
        <p:nvPicPr>
          <p:cNvPr id="13" name="Picture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3AA5A803-9FDF-09AF-2B6E-FF2E25F05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07" y="2119075"/>
            <a:ext cx="8669867" cy="18578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4BBE6F-1EDC-47CF-2A16-B53C9B77A267}"/>
              </a:ext>
            </a:extLst>
          </p:cNvPr>
          <p:cNvSpPr txBox="1"/>
          <p:nvPr/>
        </p:nvSpPr>
        <p:spPr>
          <a:xfrm>
            <a:off x="927861" y="3576822"/>
            <a:ext cx="5848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</a:rPr>
              <a:t>(Clap)</a:t>
            </a:r>
          </a:p>
        </p:txBody>
      </p:sp>
    </p:spTree>
    <p:extLst>
      <p:ext uri="{BB962C8B-B14F-4D97-AF65-F5344CB8AC3E}">
        <p14:creationId xmlns:p14="http://schemas.microsoft.com/office/powerpoint/2010/main" val="763513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1FC5CA-D1AF-5840-AAF8-0E10DAE45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145" y="1393090"/>
            <a:ext cx="5416849" cy="3320781"/>
          </a:xfrm>
          <a:prstGeom prst="rect">
            <a:avLst/>
          </a:prstGeom>
        </p:spPr>
      </p:pic>
      <p:sp>
        <p:nvSpPr>
          <p:cNvPr id="5" name="Google Shape;126;g127fff6a082_0_12">
            <a:extLst>
              <a:ext uri="{FF2B5EF4-FFF2-40B4-BE49-F238E27FC236}">
                <a16:creationId xmlns:a16="http://schemas.microsoft.com/office/drawing/2014/main" id="{38614AD3-FFE0-B87C-2667-5DF355CA0825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6" name="Google Shape;129;g127fff6a082_0_12">
            <a:extLst>
              <a:ext uri="{FF2B5EF4-FFF2-40B4-BE49-F238E27FC236}">
                <a16:creationId xmlns:a16="http://schemas.microsoft.com/office/drawing/2014/main" id="{FA59B21E-5C87-6E05-61F4-460C643D6875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7" name="Google Shape;127;g127fff6a082_0_12">
            <a:extLst>
              <a:ext uri="{FF2B5EF4-FFF2-40B4-BE49-F238E27FC236}">
                <a16:creationId xmlns:a16="http://schemas.microsoft.com/office/drawing/2014/main" id="{2FFC6C1C-4D67-A448-EF46-B39E45B1673A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Follow Along with Me</a:t>
            </a:r>
          </a:p>
        </p:txBody>
      </p:sp>
      <p:pic>
        <p:nvPicPr>
          <p:cNvPr id="10" name="Google Shape;76;p1">
            <a:extLst>
              <a:ext uri="{FF2B5EF4-FFF2-40B4-BE49-F238E27FC236}">
                <a16:creationId xmlns:a16="http://schemas.microsoft.com/office/drawing/2014/main" id="{5DA477AE-A096-396A-435B-B60AC2701BE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7108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FD523-7C25-A24C-BF6E-3EED0D40C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263" y="876700"/>
            <a:ext cx="8564135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Modify one of the Examples</a:t>
            </a:r>
            <a:r>
              <a:rPr lang="en-US" sz="2700"/>
              <a:t> to make your own Rhythm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42DBC8-7AFD-584F-9687-8C4192B49976}"/>
              </a:ext>
            </a:extLst>
          </p:cNvPr>
          <p:cNvSpPr txBox="1"/>
          <p:nvPr/>
        </p:nvSpPr>
        <p:spPr>
          <a:xfrm>
            <a:off x="744344" y="1430146"/>
            <a:ext cx="1057058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Queen - Rock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F4865E-FBB7-4C4A-BF52-7639705D9436}"/>
              </a:ext>
            </a:extLst>
          </p:cNvPr>
          <p:cNvSpPr txBox="1"/>
          <p:nvPr/>
        </p:nvSpPr>
        <p:spPr>
          <a:xfrm>
            <a:off x="744344" y="3231893"/>
            <a:ext cx="136792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Beyonce – R </a:t>
            </a:r>
            <a:r>
              <a:rPr lang="en-US" sz="1050">
                <a:solidFill>
                  <a:schemeClr val="bg2"/>
                </a:solidFill>
              </a:rPr>
              <a:t>&amp;</a:t>
            </a:r>
            <a:r>
              <a:rPr lang="en-US" sz="1050"/>
              <a:t> B</a:t>
            </a:r>
          </a:p>
        </p:txBody>
      </p:sp>
      <p:sp>
        <p:nvSpPr>
          <p:cNvPr id="16" name="Google Shape;134;p15">
            <a:extLst>
              <a:ext uri="{FF2B5EF4-FFF2-40B4-BE49-F238E27FC236}">
                <a16:creationId xmlns:a16="http://schemas.microsoft.com/office/drawing/2014/main" id="{0BAF4E76-659C-7FC0-50C6-CFD051D52868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7" name="Google Shape;135;p15">
            <a:extLst>
              <a:ext uri="{FF2B5EF4-FFF2-40B4-BE49-F238E27FC236}">
                <a16:creationId xmlns:a16="http://schemas.microsoft.com/office/drawing/2014/main" id="{1F34C62D-3C07-F987-3F2C-11B0CAD7ECA0}"/>
              </a:ext>
            </a:extLst>
          </p:cNvPr>
          <p:cNvSpPr txBox="1">
            <a:spLocks/>
          </p:cNvSpPr>
          <p:nvPr/>
        </p:nvSpPr>
        <p:spPr>
          <a:xfrm>
            <a:off x="1212113" y="366375"/>
            <a:ext cx="668068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sz="30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Elaborate: </a:t>
            </a:r>
            <a:r>
              <a:rPr lang="en-US" sz="30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Make One your Own</a:t>
            </a:r>
            <a:endParaRPr lang="en" sz="3000" i="1">
              <a:solidFill>
                <a:srgbClr val="FFFFFF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8" name="Google Shape;136;p15">
            <a:extLst>
              <a:ext uri="{FF2B5EF4-FFF2-40B4-BE49-F238E27FC236}">
                <a16:creationId xmlns:a16="http://schemas.microsoft.com/office/drawing/2014/main" id="{E6ED7F5B-ED04-1DEC-E61A-068E219D6C9F}"/>
              </a:ext>
            </a:extLst>
          </p:cNvPr>
          <p:cNvSpPr/>
          <p:nvPr/>
        </p:nvSpPr>
        <p:spPr>
          <a:xfrm>
            <a:off x="0" y="0"/>
            <a:ext cx="1091088" cy="73152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19" name="Google Shape;76;p1">
            <a:extLst>
              <a:ext uri="{FF2B5EF4-FFF2-40B4-BE49-F238E27FC236}">
                <a16:creationId xmlns:a16="http://schemas.microsoft.com/office/drawing/2014/main" id="{9F27DF5E-935B-02D0-9A51-E042EC56479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74BA3E-BF9E-C304-769D-01BE171D1D30}"/>
              </a:ext>
            </a:extLst>
          </p:cNvPr>
          <p:cNvSpPr txBox="1"/>
          <p:nvPr/>
        </p:nvSpPr>
        <p:spPr>
          <a:xfrm>
            <a:off x="737540" y="1496135"/>
            <a:ext cx="1578254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Queen – Rock: 81 bpm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17E9CE-5FCB-9699-8191-80788373DA25}"/>
              </a:ext>
            </a:extLst>
          </p:cNvPr>
          <p:cNvSpPr txBox="1"/>
          <p:nvPr/>
        </p:nvSpPr>
        <p:spPr>
          <a:xfrm>
            <a:off x="5346717" y="2574770"/>
            <a:ext cx="1518773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Reggaeton: 105 bpm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BA8579-3962-B8EE-BE0C-4FDE060311BE}"/>
              </a:ext>
            </a:extLst>
          </p:cNvPr>
          <p:cNvSpPr txBox="1"/>
          <p:nvPr/>
        </p:nvSpPr>
        <p:spPr>
          <a:xfrm>
            <a:off x="744343" y="3231893"/>
            <a:ext cx="1866881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/>
              <a:t>Beyonce – R &amp; B: 97 bpm</a:t>
            </a:r>
          </a:p>
        </p:txBody>
      </p:sp>
      <p:pic>
        <p:nvPicPr>
          <p:cNvPr id="9" name="Content Placeholder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6DA2D42-CCC4-D754-A1E4-6B62965617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4661" y="3505770"/>
            <a:ext cx="4298309" cy="908475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F75894-DD0E-C804-3955-7527CCAEC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1015" y="2860759"/>
            <a:ext cx="4306229" cy="498092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8138C4F9-832E-967C-8ABE-F8339D21E6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30" y="1742482"/>
            <a:ext cx="4415640" cy="9488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CB240C-9D17-3A00-A9B9-343C4E7D6EF6}"/>
              </a:ext>
            </a:extLst>
          </p:cNvPr>
          <p:cNvSpPr txBox="1"/>
          <p:nvPr/>
        </p:nvSpPr>
        <p:spPr>
          <a:xfrm>
            <a:off x="518101" y="4185503"/>
            <a:ext cx="4245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(Clap)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ED2718B-AB95-0FBC-0D12-E9AD045A88BD}"/>
              </a:ext>
            </a:extLst>
          </p:cNvPr>
          <p:cNvSpPr txBox="1"/>
          <p:nvPr/>
        </p:nvSpPr>
        <p:spPr>
          <a:xfrm>
            <a:off x="444258" y="2461135"/>
            <a:ext cx="4245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(Clap)</a:t>
            </a:r>
          </a:p>
        </p:txBody>
      </p:sp>
    </p:spTree>
    <p:extLst>
      <p:ext uri="{BB962C8B-B14F-4D97-AF65-F5344CB8AC3E}">
        <p14:creationId xmlns:p14="http://schemas.microsoft.com/office/powerpoint/2010/main" val="28175617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5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877823" y="366375"/>
            <a:ext cx="721814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sz="24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Evaluate: Match the Step Sequencer </a:t>
            </a:r>
            <a:endParaRPr sz="24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C69229-E34A-F618-0171-3D6745FF34BF}"/>
              </a:ext>
            </a:extLst>
          </p:cNvPr>
          <p:cNvSpPr txBox="1"/>
          <p:nvPr/>
        </p:nvSpPr>
        <p:spPr>
          <a:xfrm>
            <a:off x="924989" y="1637804"/>
            <a:ext cx="7123814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har char="•"/>
            </a:pPr>
            <a:r>
              <a:rPr lang="en-US" sz="1800"/>
              <a:t>You will be assigned a partner</a:t>
            </a:r>
            <a:endParaRPr lang="en-US"/>
          </a:p>
          <a:p>
            <a:endParaRPr lang="en-US" sz="1800"/>
          </a:p>
          <a:p>
            <a:pPr marL="285750" indent="-285750">
              <a:buChar char="•"/>
            </a:pPr>
            <a:r>
              <a:rPr lang="en-US" sz="1800"/>
              <a:t>One person in the pair will be given 3 Step Sequencer grids (from </a:t>
            </a:r>
            <a:r>
              <a:rPr lang="en-US" sz="1800">
                <a:hlinkClick r:id="rId3"/>
              </a:rPr>
              <a:t>Link</a:t>
            </a:r>
            <a:r>
              <a:rPr lang="en-US" sz="1800"/>
              <a:t>) and the other person will be given 3 scripts with sound variables (from </a:t>
            </a:r>
            <a:r>
              <a:rPr lang="en-US" sz="1800">
                <a:hlinkClick r:id="rId4"/>
              </a:rPr>
              <a:t>Link</a:t>
            </a:r>
            <a:r>
              <a:rPr lang="en-US" sz="1800"/>
              <a:t>)</a:t>
            </a:r>
          </a:p>
          <a:p>
            <a:endParaRPr lang="en-US" sz="1800"/>
          </a:p>
          <a:p>
            <a:pPr marL="285750" indent="-285750">
              <a:buChar char="•"/>
            </a:pPr>
            <a:r>
              <a:rPr lang="en-US" sz="1800"/>
              <a:t>Match the Step Sequence grid with the script sound variables</a:t>
            </a:r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pic>
        <p:nvPicPr>
          <p:cNvPr id="5" name="Google Shape;76;p1">
            <a:extLst>
              <a:ext uri="{FF2B5EF4-FFF2-40B4-BE49-F238E27FC236}">
                <a16:creationId xmlns:a16="http://schemas.microsoft.com/office/drawing/2014/main" id="{D4FDA92C-C909-BE10-D2A8-3F48252F8A0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36;p15">
            <a:extLst>
              <a:ext uri="{FF2B5EF4-FFF2-40B4-BE49-F238E27FC236}">
                <a16:creationId xmlns:a16="http://schemas.microsoft.com/office/drawing/2014/main" id="{9BEFE1C8-BBF1-F1AD-DCDE-17A8A822A392}"/>
              </a:ext>
            </a:extLst>
          </p:cNvPr>
          <p:cNvSpPr/>
          <p:nvPr/>
        </p:nvSpPr>
        <p:spPr>
          <a:xfrm>
            <a:off x="0" y="0"/>
            <a:ext cx="1091088" cy="73152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854611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5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877823" y="366375"/>
            <a:ext cx="721814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sz="24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Evaluate: Match the Step Sequencer </a:t>
            </a:r>
            <a:endParaRPr sz="24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C69229-E34A-F618-0171-3D6745FF34BF}"/>
              </a:ext>
            </a:extLst>
          </p:cNvPr>
          <p:cNvSpPr txBox="1"/>
          <p:nvPr/>
        </p:nvSpPr>
        <p:spPr>
          <a:xfrm>
            <a:off x="924989" y="1637804"/>
            <a:ext cx="7123814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har char="•"/>
            </a:pPr>
            <a:r>
              <a:rPr lang="en-US" sz="1800"/>
              <a:t>Solution Link for Beat Strings: </a:t>
            </a:r>
            <a:r>
              <a:rPr lang="en-US">
                <a:hlinkClick r:id="rId3"/>
              </a:rPr>
              <a:t>Solutions</a:t>
            </a:r>
            <a:endParaRPr lang="en-US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pic>
        <p:nvPicPr>
          <p:cNvPr id="5" name="Google Shape;76;p1">
            <a:extLst>
              <a:ext uri="{FF2B5EF4-FFF2-40B4-BE49-F238E27FC236}">
                <a16:creationId xmlns:a16="http://schemas.microsoft.com/office/drawing/2014/main" id="{D4FDA92C-C909-BE10-D2A8-3F48252F8A0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36;p15">
            <a:extLst>
              <a:ext uri="{FF2B5EF4-FFF2-40B4-BE49-F238E27FC236}">
                <a16:creationId xmlns:a16="http://schemas.microsoft.com/office/drawing/2014/main" id="{9BEFE1C8-BBF1-F1AD-DCDE-17A8A822A392}"/>
              </a:ext>
            </a:extLst>
          </p:cNvPr>
          <p:cNvSpPr/>
          <p:nvPr/>
        </p:nvSpPr>
        <p:spPr>
          <a:xfrm>
            <a:off x="0" y="0"/>
            <a:ext cx="1091088" cy="73152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798157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5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967275" y="366375"/>
            <a:ext cx="721814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sz="24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Evaluate (Extension): Match the Step Sequencer </a:t>
            </a:r>
            <a:endParaRPr sz="24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C69229-E34A-F618-0171-3D6745FF34BF}"/>
              </a:ext>
            </a:extLst>
          </p:cNvPr>
          <p:cNvSpPr txBox="1"/>
          <p:nvPr/>
        </p:nvSpPr>
        <p:spPr>
          <a:xfrm>
            <a:off x="924989" y="1637804"/>
            <a:ext cx="7123814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har char="•"/>
            </a:pPr>
            <a:r>
              <a:rPr lang="en-US" sz="1800"/>
              <a:t>Input one of the beat strings from the Match the Step Sequencer activity into </a:t>
            </a:r>
            <a:r>
              <a:rPr lang="en-US" sz="1800" err="1"/>
              <a:t>EarSketch</a:t>
            </a:r>
            <a:r>
              <a:rPr lang="en-US" sz="1800"/>
              <a:t> into a beat variable.</a:t>
            </a:r>
          </a:p>
          <a:p>
            <a:pPr marL="285750" indent="-285750">
              <a:buChar char="•"/>
            </a:pPr>
            <a:r>
              <a:rPr lang="en-US" sz="1800"/>
              <a:t>Additionally create the correct number of sound variables using samples from the </a:t>
            </a:r>
            <a:r>
              <a:rPr lang="en-US" sz="1800" err="1"/>
              <a:t>EarSketch</a:t>
            </a:r>
            <a:r>
              <a:rPr lang="en-US" sz="1800"/>
              <a:t> library to go with the beat strings. </a:t>
            </a:r>
          </a:p>
          <a:p>
            <a:pPr marL="285750" indent="-285750">
              <a:buChar char="•"/>
            </a:pPr>
            <a:r>
              <a:rPr lang="en-US" sz="1800"/>
              <a:t>Make sure to include the makeBeat() function in order to hear how these rhythms sound. </a:t>
            </a:r>
          </a:p>
          <a:p>
            <a:pPr marL="285750" indent="-285750">
              <a:buChar char="•"/>
            </a:pPr>
            <a:endParaRPr lang="en-US" sz="1800"/>
          </a:p>
          <a:p>
            <a:pPr marL="285750" indent="-285750">
              <a:buChar char="•"/>
            </a:pPr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pic>
        <p:nvPicPr>
          <p:cNvPr id="5" name="Google Shape;76;p1">
            <a:extLst>
              <a:ext uri="{FF2B5EF4-FFF2-40B4-BE49-F238E27FC236}">
                <a16:creationId xmlns:a16="http://schemas.microsoft.com/office/drawing/2014/main" id="{D4FDA92C-C909-BE10-D2A8-3F48252F8A0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36;p15">
            <a:extLst>
              <a:ext uri="{FF2B5EF4-FFF2-40B4-BE49-F238E27FC236}">
                <a16:creationId xmlns:a16="http://schemas.microsoft.com/office/drawing/2014/main" id="{9BEFE1C8-BBF1-F1AD-DCDE-17A8A822A392}"/>
              </a:ext>
            </a:extLst>
          </p:cNvPr>
          <p:cNvSpPr/>
          <p:nvPr/>
        </p:nvSpPr>
        <p:spPr>
          <a:xfrm>
            <a:off x="0" y="0"/>
            <a:ext cx="1091088" cy="73152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17492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"/>
          <p:cNvSpPr/>
          <p:nvPr/>
        </p:nvSpPr>
        <p:spPr>
          <a:xfrm>
            <a:off x="330225" y="1520675"/>
            <a:ext cx="2004000" cy="476100"/>
          </a:xfrm>
          <a:prstGeom prst="parallelogram">
            <a:avLst>
              <a:gd name="adj" fmla="val 25000"/>
            </a:avLst>
          </a:prstGeom>
          <a:solidFill>
            <a:srgbClr val="FEC5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9" name="Google Shape;99;p4"/>
          <p:cNvSpPr/>
          <p:nvPr/>
        </p:nvSpPr>
        <p:spPr>
          <a:xfrm>
            <a:off x="1045050" y="324075"/>
            <a:ext cx="7810800" cy="657300"/>
          </a:xfrm>
          <a:prstGeom prst="parallelogram">
            <a:avLst>
              <a:gd name="adj" fmla="val 25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00" name="Google Shape;100;p4"/>
          <p:cNvSpPr/>
          <p:nvPr/>
        </p:nvSpPr>
        <p:spPr>
          <a:xfrm rot="10800000">
            <a:off x="4026388" y="1541370"/>
            <a:ext cx="4910873" cy="3101942"/>
          </a:xfrm>
          <a:prstGeom prst="rect">
            <a:avLst/>
          </a:prstGeom>
          <a:solidFill>
            <a:srgbClr val="FEC5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4"/>
          <p:cNvSpPr/>
          <p:nvPr/>
        </p:nvSpPr>
        <p:spPr>
          <a:xfrm rot="10800000">
            <a:off x="3983371" y="1428449"/>
            <a:ext cx="4910874" cy="3107225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4"/>
          <p:cNvSpPr txBox="1">
            <a:spLocks noGrp="1"/>
          </p:cNvSpPr>
          <p:nvPr>
            <p:ph type="title"/>
          </p:nvPr>
        </p:nvSpPr>
        <p:spPr>
          <a:xfrm>
            <a:off x="1203975" y="366375"/>
            <a:ext cx="7072500" cy="572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i="1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EarSketch</a:t>
            </a: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: Genre, Step Sequencer &amp; Variables</a:t>
            </a:r>
          </a:p>
        </p:txBody>
      </p:sp>
      <p:sp>
        <p:nvSpPr>
          <p:cNvPr id="103" name="Google Shape;103;p4"/>
          <p:cNvSpPr txBox="1">
            <a:spLocks noGrp="1"/>
          </p:cNvSpPr>
          <p:nvPr>
            <p:ph type="body" idx="1"/>
          </p:nvPr>
        </p:nvSpPr>
        <p:spPr>
          <a:xfrm>
            <a:off x="484328" y="1541664"/>
            <a:ext cx="3306012" cy="185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en" sz="2000" b="1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OBJECTIVES</a:t>
            </a:r>
            <a:endParaRPr lang="en-US" sz="2000" b="1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42900" indent="-342900">
              <a:lnSpc>
                <a:spcPct val="114999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rial"/>
              <a:buChar char="•"/>
            </a:pPr>
            <a:r>
              <a:rPr lang="en" sz="200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Students will learn how tempo relates to genres of music</a:t>
            </a:r>
            <a:endParaRPr lang="en">
              <a:solidFill>
                <a:srgbClr val="595959"/>
              </a:solidFill>
            </a:endParaRPr>
          </a:p>
          <a:p>
            <a:pPr marL="342900" indent="-342900">
              <a:lnSpc>
                <a:spcPct val="114999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rial"/>
              <a:buChar char="•"/>
            </a:pPr>
            <a:r>
              <a:rPr lang="en" sz="200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Students will learn how to use variables to store information</a:t>
            </a:r>
            <a:endParaRPr lang="en"/>
          </a:p>
        </p:txBody>
      </p:sp>
      <p:sp>
        <p:nvSpPr>
          <p:cNvPr id="104" name="Google Shape;104;p4"/>
          <p:cNvSpPr txBox="1">
            <a:spLocks noGrp="1"/>
          </p:cNvSpPr>
          <p:nvPr>
            <p:ph type="body" idx="1"/>
          </p:nvPr>
        </p:nvSpPr>
        <p:spPr>
          <a:xfrm>
            <a:off x="4108689" y="1350364"/>
            <a:ext cx="4232217" cy="294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en" sz="2000" b="1" i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AGENDA: </a:t>
            </a:r>
            <a:endParaRPr lang="en" sz="1400" b="1" u="sng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indent="0">
              <a:lnSpc>
                <a:spcPct val="114999"/>
              </a:lnSpc>
              <a:buSzPts val="1400"/>
              <a:buNone/>
            </a:pPr>
            <a:r>
              <a:rPr lang="en" sz="1400" b="1">
                <a:solidFill>
                  <a:schemeClr val="dk1"/>
                </a:solidFill>
                <a:latin typeface="Roboto"/>
                <a:ea typeface="Roboto"/>
                <a:cs typeface="Roboto"/>
              </a:rPr>
              <a:t>Engage / Explore - </a:t>
            </a:r>
            <a:r>
              <a:rPr lang="en" sz="1400">
                <a:solidFill>
                  <a:schemeClr val="dk1"/>
                </a:solidFill>
                <a:latin typeface="Roboto"/>
                <a:ea typeface="Roboto"/>
                <a:cs typeface="Roboto"/>
              </a:rPr>
              <a:t>Genres, sequences, and grids</a:t>
            </a:r>
          </a:p>
          <a:p>
            <a:pPr marL="0" indent="0">
              <a:lnSpc>
                <a:spcPct val="100000"/>
              </a:lnSpc>
              <a:spcBef>
                <a:spcPts val="1600"/>
              </a:spcBef>
              <a:buSzPts val="1100"/>
              <a:buNone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Activity: Guess that genre in X measures</a:t>
            </a:r>
            <a:endParaRPr lang="en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Clr>
                <a:schemeClr val="dk1"/>
              </a:buClr>
              <a:buSzPts val="1100"/>
              <a:buNone/>
            </a:pPr>
            <a:r>
              <a:rPr lang="en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Explain -</a:t>
            </a:r>
            <a:r>
              <a:rPr lang="en" b="1">
                <a:solidFill>
                  <a:schemeClr val="dk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</a:rPr>
              <a:t>Teacher will demonstrate rhythm in a grid and store the rhythm sounds as variables in </a:t>
            </a:r>
            <a:r>
              <a:rPr lang="en" err="1">
                <a:solidFill>
                  <a:schemeClr val="dk1"/>
                </a:solidFill>
                <a:latin typeface="Roboto"/>
                <a:ea typeface="Roboto"/>
                <a:cs typeface="Roboto"/>
              </a:rPr>
              <a:t>EarSketch</a:t>
            </a:r>
            <a:endParaRPr lang="en">
              <a:solidFill>
                <a:schemeClr val="dk1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Clr>
                <a:schemeClr val="dk1"/>
              </a:buClr>
              <a:buSzPts val="1100"/>
              <a:buNone/>
            </a:pPr>
            <a:r>
              <a:rPr lang="en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Elaborate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 Modify the rhythm of Queen or Beyonce</a:t>
            </a:r>
            <a:endParaRPr lang="en">
              <a:solidFill>
                <a:schemeClr val="dk1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SzPts val="1100"/>
              <a:buNone/>
            </a:pPr>
            <a:r>
              <a:rPr lang="en" b="1">
                <a:solidFill>
                  <a:schemeClr val="dk1"/>
                </a:solidFill>
                <a:latin typeface="Roboto"/>
                <a:ea typeface="Roboto"/>
                <a:cs typeface="Roboto"/>
              </a:rPr>
              <a:t>Evaluate - 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</a:rPr>
              <a:t>Match the Step Sequencer grid with the rhythm script with variables</a:t>
            </a:r>
          </a:p>
        </p:txBody>
      </p:sp>
      <p:sp>
        <p:nvSpPr>
          <p:cNvPr id="105" name="Google Shape;105;p4"/>
          <p:cNvSpPr/>
          <p:nvPr/>
        </p:nvSpPr>
        <p:spPr>
          <a:xfrm>
            <a:off x="0" y="0"/>
            <a:ext cx="971778" cy="653129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sz="12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sz="1200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18;g128546ea396_0_1">
            <a:extLst>
              <a:ext uri="{FF2B5EF4-FFF2-40B4-BE49-F238E27FC236}">
                <a16:creationId xmlns:a16="http://schemas.microsoft.com/office/drawing/2014/main" id="{3AC55C98-A383-65C1-22A6-BBAD5BA96517}"/>
              </a:ext>
            </a:extLst>
          </p:cNvPr>
          <p:cNvSpPr/>
          <p:nvPr/>
        </p:nvSpPr>
        <p:spPr>
          <a:xfrm>
            <a:off x="1140148" y="316056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98EC5-B241-7D48-84B6-AB246EE41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1555773"/>
            <a:ext cx="2064266" cy="2031956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spcFirstLastPara="1" vert="horz" wrap="square" lIns="68580" tIns="34290" rIns="68580" bIns="34290" rtlCol="0" anchor="ctr" anchorCtr="0">
            <a:normAutofit fontScale="90000"/>
          </a:bodyPr>
          <a:lstStyle/>
          <a:p>
            <a:pPr algn="ctr"/>
            <a:r>
              <a:rPr lang="en-US" sz="195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Genres have speeds to their beat (bpm)</a:t>
            </a:r>
          </a:p>
        </p:txBody>
      </p:sp>
      <p:sp>
        <p:nvSpPr>
          <p:cNvPr id="7" name="Google Shape;129;g127fff6a082_0_12">
            <a:extLst>
              <a:ext uri="{FF2B5EF4-FFF2-40B4-BE49-F238E27FC236}">
                <a16:creationId xmlns:a16="http://schemas.microsoft.com/office/drawing/2014/main" id="{09AD40F9-EA7D-A976-F420-C6940EFC3D0B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8" name="Google Shape;127;g127fff6a082_0_12">
            <a:extLst>
              <a:ext uri="{FF2B5EF4-FFF2-40B4-BE49-F238E27FC236}">
                <a16:creationId xmlns:a16="http://schemas.microsoft.com/office/drawing/2014/main" id="{B8529470-358C-E4AD-3864-461ADAFE7B67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Engage/Explore: </a:t>
            </a:r>
            <a:r>
              <a:rPr lang="en-US" i="1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Genre Tempos</a:t>
            </a:r>
          </a:p>
        </p:txBody>
      </p:sp>
      <p:pic>
        <p:nvPicPr>
          <p:cNvPr id="9" name="Google Shape;76;p1">
            <a:extLst>
              <a:ext uri="{FF2B5EF4-FFF2-40B4-BE49-F238E27FC236}">
                <a16:creationId xmlns:a16="http://schemas.microsoft.com/office/drawing/2014/main" id="{08CA7521-6CF3-91B7-EF0A-B1ADED75A5A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Content Placeholder 10" descr="Timeline&#10;&#10;Description automatically generated">
            <a:extLst>
              <a:ext uri="{FF2B5EF4-FFF2-40B4-BE49-F238E27FC236}">
                <a16:creationId xmlns:a16="http://schemas.microsoft.com/office/drawing/2014/main" id="{83F688B6-4382-3803-71F6-39D79C4088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08581" y="1646009"/>
            <a:ext cx="6035558" cy="2357513"/>
          </a:xfrm>
        </p:spPr>
      </p:pic>
    </p:spTree>
    <p:extLst>
      <p:ext uri="{BB962C8B-B14F-4D97-AF65-F5344CB8AC3E}">
        <p14:creationId xmlns:p14="http://schemas.microsoft.com/office/powerpoint/2010/main" val="3444424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28546ea396_0_1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19" name="Google Shape;119;g128546ea396_0_1"/>
          <p:cNvSpPr txBox="1">
            <a:spLocks noGrp="1"/>
          </p:cNvSpPr>
          <p:nvPr>
            <p:ph type="title"/>
          </p:nvPr>
        </p:nvSpPr>
        <p:spPr>
          <a:xfrm>
            <a:off x="1207007" y="366375"/>
            <a:ext cx="680666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Engage/Explore: Let’s Play Name that Genre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1" name="Google Shape;121;g128546ea396_0_1"/>
          <p:cNvSpPr/>
          <p:nvPr/>
        </p:nvSpPr>
        <p:spPr>
          <a:xfrm>
            <a:off x="0" y="0"/>
            <a:ext cx="1098433" cy="787845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7" name="Google Shape;76;p1">
            <a:extLst>
              <a:ext uri="{FF2B5EF4-FFF2-40B4-BE49-F238E27FC236}">
                <a16:creationId xmlns:a16="http://schemas.microsoft.com/office/drawing/2014/main" id="{292B32A8-EFB8-5E6C-D4B3-B078E60372B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picture containing lit, dark, night&#10;&#10;Description automatically generated">
            <a:extLst>
              <a:ext uri="{FF2B5EF4-FFF2-40B4-BE49-F238E27FC236}">
                <a16:creationId xmlns:a16="http://schemas.microsoft.com/office/drawing/2014/main" id="{36715BFC-DE1D-D298-FE42-0AE51BCC8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558" y="1364996"/>
            <a:ext cx="5529240" cy="32161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28546ea396_0_1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19" name="Google Shape;119;g128546ea396_0_1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Engage/Explore: Name that Genre </a:t>
            </a:r>
            <a:endParaRPr lang="en-US" i="1">
              <a:solidFill>
                <a:srgbClr val="FFFFFF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21" name="Google Shape;121;g128546ea396_0_1"/>
          <p:cNvSpPr/>
          <p:nvPr/>
        </p:nvSpPr>
        <p:spPr>
          <a:xfrm>
            <a:off x="0" y="0"/>
            <a:ext cx="1098433" cy="787845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lang="en-US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7" name="Google Shape;76;p1">
            <a:extLst>
              <a:ext uri="{FF2B5EF4-FFF2-40B4-BE49-F238E27FC236}">
                <a16:creationId xmlns:a16="http://schemas.microsoft.com/office/drawing/2014/main" id="{395F9611-9B37-B006-D5B0-56CD15AAC3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5F0825-B92C-9DC8-E1A3-36BCCB33470F}"/>
              </a:ext>
            </a:extLst>
          </p:cNvPr>
          <p:cNvSpPr txBox="1"/>
          <p:nvPr/>
        </p:nvSpPr>
        <p:spPr>
          <a:xfrm>
            <a:off x="876300" y="1356360"/>
            <a:ext cx="757428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/>
              <a:t>Song 1: </a:t>
            </a:r>
            <a:r>
              <a:rPr lang="en-US" sz="2500">
                <a:hlinkClick r:id="rId4"/>
              </a:rPr>
              <a:t>https://www.youtube.com/watch?v=-tJYN-eG1zk&amp;t=5s</a:t>
            </a:r>
            <a:r>
              <a:rPr lang="en-US" sz="2500"/>
              <a:t> </a:t>
            </a:r>
            <a:endParaRPr lang="en-US"/>
          </a:p>
          <a:p>
            <a:r>
              <a:rPr lang="en-US" sz="2500"/>
              <a:t>    Answer: Rock</a:t>
            </a:r>
          </a:p>
          <a:p>
            <a:endParaRPr lang="en-US" sz="2500"/>
          </a:p>
          <a:p>
            <a:endParaRPr lang="en-US" sz="2500"/>
          </a:p>
          <a:p>
            <a:r>
              <a:rPr lang="en-US" sz="2500"/>
              <a:t>Song 2: </a:t>
            </a:r>
            <a:r>
              <a:rPr lang="en-US" sz="2500">
                <a:hlinkClick r:id="rId5"/>
              </a:rPr>
              <a:t>https://www.youtube.com/watch?v=4m1EFMoRFvY</a:t>
            </a:r>
          </a:p>
          <a:p>
            <a:r>
              <a:rPr lang="en-US" sz="2500"/>
              <a:t>    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8B96B2-F514-9684-E6F1-70273C55C02A}"/>
              </a:ext>
            </a:extLst>
          </p:cNvPr>
          <p:cNvSpPr txBox="1"/>
          <p:nvPr/>
        </p:nvSpPr>
        <p:spPr>
          <a:xfrm>
            <a:off x="2575559" y="2225040"/>
            <a:ext cx="2636520" cy="4724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FB1EE-F4FE-8FAA-04A5-D9EEFE5D1129}"/>
              </a:ext>
            </a:extLst>
          </p:cNvPr>
          <p:cNvSpPr txBox="1"/>
          <p:nvPr/>
        </p:nvSpPr>
        <p:spPr>
          <a:xfrm>
            <a:off x="2464947" y="4017952"/>
            <a:ext cx="228600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/>
              <a:t>R'n'B/Pop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5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545E1-639B-BD4F-975F-50F6851CC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700" i="1"/>
              <a:t>Create</a:t>
            </a:r>
            <a:br>
              <a:rPr lang="en-US" sz="2700" i="1"/>
            </a:br>
            <a:endParaRPr lang="en-US" sz="2700" i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7F1B48-EEEA-FF45-AB95-7FD14EFDA4F7}"/>
              </a:ext>
            </a:extLst>
          </p:cNvPr>
          <p:cNvSpPr/>
          <p:nvPr/>
        </p:nvSpPr>
        <p:spPr>
          <a:xfrm>
            <a:off x="460332" y="1138675"/>
            <a:ext cx="8521976" cy="2922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050"/>
          </a:p>
        </p:txBody>
      </p:sp>
      <p:sp>
        <p:nvSpPr>
          <p:cNvPr id="7" name="Google Shape;126;g127fff6a082_0_12">
            <a:extLst>
              <a:ext uri="{FF2B5EF4-FFF2-40B4-BE49-F238E27FC236}">
                <a16:creationId xmlns:a16="http://schemas.microsoft.com/office/drawing/2014/main" id="{E64FB228-0924-25DD-54C7-0D87033BA3B9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6CD61B65-96D3-E0B8-B885-8087888E9FF6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BCD7A7CD-F243-6378-A503-BB45B7F26D1F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Start a </a:t>
            </a:r>
            <a:r>
              <a:rPr lang="en-US" i="1">
                <a:solidFill>
                  <a:schemeClr val="bg1"/>
                </a:solidFill>
              </a:rPr>
              <a:t>New Script</a:t>
            </a:r>
            <a:endParaRPr lang="en-US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" name="Google Shape;76;p1">
            <a:extLst>
              <a:ext uri="{FF2B5EF4-FFF2-40B4-BE49-F238E27FC236}">
                <a16:creationId xmlns:a16="http://schemas.microsoft.com/office/drawing/2014/main" id="{61CF8407-C4F9-3E81-3D10-3106289D8AD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3D40813-D2F0-8211-28B5-EF7C68AC3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44" y="1899087"/>
            <a:ext cx="8437032" cy="110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3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drum&#10;&#10;Description automatically generated with low confidence">
            <a:extLst>
              <a:ext uri="{FF2B5EF4-FFF2-40B4-BE49-F238E27FC236}">
                <a16:creationId xmlns:a16="http://schemas.microsoft.com/office/drawing/2014/main" id="{A78C0877-EC4E-DA43-8B7E-C51E90468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49045"/>
            <a:ext cx="2546610" cy="2456792"/>
          </a:xfrm>
          <a:prstGeom prst="rect">
            <a:avLst/>
          </a:prstGeom>
        </p:spPr>
      </p:pic>
      <p:pic>
        <p:nvPicPr>
          <p:cNvPr id="9" name="Picture 8" descr="A picture containing text, yellow, tripod&#10;&#10;Description automatically generated">
            <a:extLst>
              <a:ext uri="{FF2B5EF4-FFF2-40B4-BE49-F238E27FC236}">
                <a16:creationId xmlns:a16="http://schemas.microsoft.com/office/drawing/2014/main" id="{5F44C02D-44F3-644C-AA91-FAAD90C5D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693" y="1136938"/>
            <a:ext cx="2349318" cy="24810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2275B8-D5AD-954C-9CED-7F6691B5B65A}"/>
              </a:ext>
            </a:extLst>
          </p:cNvPr>
          <p:cNvSpPr txBox="1"/>
          <p:nvPr/>
        </p:nvSpPr>
        <p:spPr>
          <a:xfrm>
            <a:off x="178131" y="4134789"/>
            <a:ext cx="90668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/>
              <a:t>Listen to each: https://learningmusic.ableton.com/make-beats/what-are-these-sounds.html</a:t>
            </a:r>
          </a:p>
        </p:txBody>
      </p:sp>
      <p:sp>
        <p:nvSpPr>
          <p:cNvPr id="11" name="Google Shape;126;g127fff6a082_0_12">
            <a:extLst>
              <a:ext uri="{FF2B5EF4-FFF2-40B4-BE49-F238E27FC236}">
                <a16:creationId xmlns:a16="http://schemas.microsoft.com/office/drawing/2014/main" id="{7D6B1AC2-2706-CC02-7146-A31E52A99DB5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2" name="Google Shape;129;g127fff6a082_0_12">
            <a:extLst>
              <a:ext uri="{FF2B5EF4-FFF2-40B4-BE49-F238E27FC236}">
                <a16:creationId xmlns:a16="http://schemas.microsoft.com/office/drawing/2014/main" id="{BF05FDCF-CB22-F188-31ED-9B98BB4D79AC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3" name="Google Shape;127;g127fff6a082_0_12">
            <a:extLst>
              <a:ext uri="{FF2B5EF4-FFF2-40B4-BE49-F238E27FC236}">
                <a16:creationId xmlns:a16="http://schemas.microsoft.com/office/drawing/2014/main" id="{B7A66D5D-C122-2A6B-17BA-C5758E32EFFE}"/>
              </a:ext>
            </a:extLst>
          </p:cNvPr>
          <p:cNvSpPr txBox="1">
            <a:spLocks/>
          </p:cNvSpPr>
          <p:nvPr/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Rhythm Sounds</a:t>
            </a:r>
            <a:endParaRPr lang="en-US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" name="Google Shape;76;p1">
            <a:extLst>
              <a:ext uri="{FF2B5EF4-FFF2-40B4-BE49-F238E27FC236}">
                <a16:creationId xmlns:a16="http://schemas.microsoft.com/office/drawing/2014/main" id="{3A16DFD3-B8A4-0C68-FEC5-DE098E02153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drum set against a yellow background&#10;&#10;Description automatically generated with medium confidence">
            <a:extLst>
              <a:ext uri="{FF2B5EF4-FFF2-40B4-BE49-F238E27FC236}">
                <a16:creationId xmlns:a16="http://schemas.microsoft.com/office/drawing/2014/main" id="{8E8062CB-02E7-5211-4E47-4871A8E7F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415" y="1149045"/>
            <a:ext cx="2673741" cy="247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41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F7512A4-14C5-884F-82BE-44BBDBEBBF5E}"/>
              </a:ext>
            </a:extLst>
          </p:cNvPr>
          <p:cNvSpPr txBox="1"/>
          <p:nvPr/>
        </p:nvSpPr>
        <p:spPr>
          <a:xfrm>
            <a:off x="628649" y="3549849"/>
            <a:ext cx="8018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/>
              <a:t>Constants do not change in computer memory and are defined in </a:t>
            </a:r>
            <a:r>
              <a:rPr lang="en-US" sz="1800" b="1"/>
              <a:t>ALL CAPS</a:t>
            </a:r>
          </a:p>
        </p:txBody>
      </p:sp>
      <p:sp>
        <p:nvSpPr>
          <p:cNvPr id="7" name="Google Shape;126;g127fff6a082_0_12">
            <a:extLst>
              <a:ext uri="{FF2B5EF4-FFF2-40B4-BE49-F238E27FC236}">
                <a16:creationId xmlns:a16="http://schemas.microsoft.com/office/drawing/2014/main" id="{6EFCF05F-36E9-9BCB-7C37-D7DFCD0B6CF9}"/>
              </a:ext>
            </a:extLst>
          </p:cNvPr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9" name="Google Shape;129;g127fff6a082_0_12">
            <a:extLst>
              <a:ext uri="{FF2B5EF4-FFF2-40B4-BE49-F238E27FC236}">
                <a16:creationId xmlns:a16="http://schemas.microsoft.com/office/drawing/2014/main" id="{5EBE00E6-6BE0-0D6F-BB83-34ED11A6C140}"/>
              </a:ext>
            </a:extLst>
          </p:cNvPr>
          <p:cNvSpPr/>
          <p:nvPr/>
        </p:nvSpPr>
        <p:spPr>
          <a:xfrm>
            <a:off x="0" y="0"/>
            <a:ext cx="1140148" cy="654358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2</a:t>
            </a: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endParaRPr lang="en"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  <a:p>
            <a:r>
              <a:rPr lang="en-US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2A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" name="Google Shape;127;g127fff6a082_0_12">
            <a:extLst>
              <a:ext uri="{FF2B5EF4-FFF2-40B4-BE49-F238E27FC236}">
                <a16:creationId xmlns:a16="http://schemas.microsoft.com/office/drawing/2014/main" id="{5C751691-8297-3C84-77A9-B7CC9A22E930}"/>
              </a:ext>
            </a:extLst>
          </p:cNvPr>
          <p:cNvSpPr txBox="1">
            <a:spLocks/>
          </p:cNvSpPr>
          <p:nvPr/>
        </p:nvSpPr>
        <p:spPr>
          <a:xfrm>
            <a:off x="1239577" y="366375"/>
            <a:ext cx="66661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</a:t>
            </a:r>
            <a:r>
              <a:rPr lang="en-US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Sound CONSTANTS in </a:t>
            </a:r>
            <a:r>
              <a:rPr lang="en-US" i="1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EarSketch</a:t>
            </a:r>
            <a:endParaRPr lang="en-US" i="1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" name="Google Shape;76;p1">
            <a:extLst>
              <a:ext uri="{FF2B5EF4-FFF2-40B4-BE49-F238E27FC236}">
                <a16:creationId xmlns:a16="http://schemas.microsoft.com/office/drawing/2014/main" id="{C760AAAB-9C9B-2E9A-DA46-9B367C4D4A8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1963" r="58511"/>
          <a:stretch/>
        </p:blipFill>
        <p:spPr>
          <a:xfrm>
            <a:off x="8549777" y="0"/>
            <a:ext cx="594223" cy="6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BAD607E-D942-2E1D-1565-9B2EAA5158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09416" y="1997075"/>
            <a:ext cx="7876311" cy="841886"/>
          </a:xfr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641ECC4-7F6C-AC4D-872A-426688BDAD8A}"/>
              </a:ext>
            </a:extLst>
          </p:cNvPr>
          <p:cNvCxnSpPr/>
          <p:nvPr/>
        </p:nvCxnSpPr>
        <p:spPr>
          <a:xfrm flipH="1" flipV="1">
            <a:off x="4847572" y="2838961"/>
            <a:ext cx="2564705" cy="71088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867449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0DF50E0FEEE64F891537BC1BA88882" ma:contentTypeVersion="18" ma:contentTypeDescription="Create a new document." ma:contentTypeScope="" ma:versionID="345284e41eec0ac6e41c43cd1ad3800c">
  <xsd:schema xmlns:xsd="http://www.w3.org/2001/XMLSchema" xmlns:xs="http://www.w3.org/2001/XMLSchema" xmlns:p="http://schemas.microsoft.com/office/2006/metadata/properties" xmlns:ns2="0b7df29d-5056-43d3-b4ef-3abde5a3089a" xmlns:ns3="7d06cd21-3a24-42fa-b369-5e343ae4a771" targetNamespace="http://schemas.microsoft.com/office/2006/metadata/properties" ma:root="true" ma:fieldsID="5efce88d6a2d2014db8b61d3815fc3ad" ns2:_="" ns3:_="">
    <xsd:import namespace="0b7df29d-5056-43d3-b4ef-3abde5a3089a"/>
    <xsd:import namespace="7d06cd21-3a24-42fa-b369-5e343ae4a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df29d-5056-43d3-b4ef-3abde5a308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c2506c3-735d-4e70-aa79-204d06275b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6cd21-3a24-42fa-b369-5e343ae4a7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6abdbc5-e1da-4b3d-95ac-9e857e4b936d}" ma:internalName="TaxCatchAll" ma:showField="CatchAllData" ma:web="7d06cd21-3a24-42fa-b369-5e343ae4a7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06cd21-3a24-42fa-b369-5e343ae4a771" xsi:nil="true"/>
    <lcf76f155ced4ddcb4097134ff3c332f xmlns="0b7df29d-5056-43d3-b4ef-3abde5a3089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22E1A79-E38A-4CB1-BC79-98A4983A34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FDEEFF-B5A5-42EC-86BA-0EABA2424FB3}">
  <ds:schemaRefs>
    <ds:schemaRef ds:uri="0b7df29d-5056-43d3-b4ef-3abde5a3089a"/>
    <ds:schemaRef ds:uri="7d06cd21-3a24-42fa-b369-5e343ae4a7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A93DA78-9E96-4835-BCDD-EA6E76A71176}">
  <ds:schemaRefs>
    <ds:schemaRef ds:uri="0b7df29d-5056-43d3-b4ef-3abde5a3089a"/>
    <ds:schemaRef ds:uri="7d06cd21-3a24-42fa-b369-5e343ae4a771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Microsoft Macintosh PowerPoint</Application>
  <PresentationFormat>On-screen Show (16:9)</PresentationFormat>
  <Paragraphs>169</Paragraphs>
  <Slides>26</Slides>
  <Notes>11</Notes>
  <HiddenSlides>1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Raleway</vt:lpstr>
      <vt:lpstr>Oswald</vt:lpstr>
      <vt:lpstr>Roboto Condensed</vt:lpstr>
      <vt:lpstr>Courier New</vt:lpstr>
      <vt:lpstr>Verdana</vt:lpstr>
      <vt:lpstr>Francois One</vt:lpstr>
      <vt:lpstr>Lato</vt:lpstr>
      <vt:lpstr>Arial</vt:lpstr>
      <vt:lpstr>Roboto</vt:lpstr>
      <vt:lpstr>Montserrat</vt:lpstr>
      <vt:lpstr>Streamline</vt:lpstr>
      <vt:lpstr>PowerPoint Presentation</vt:lpstr>
      <vt:lpstr>{</vt:lpstr>
      <vt:lpstr>EarSketch: Genre, Step Sequencer &amp; Variables</vt:lpstr>
      <vt:lpstr>Genres have speeds to their beat (bpm)</vt:lpstr>
      <vt:lpstr>Engage/Explore: Let’s Play Name that Genre</vt:lpstr>
      <vt:lpstr>Engage/Explore: Name that Genre </vt:lpstr>
      <vt:lpstr>Create </vt:lpstr>
      <vt:lpstr>PowerPoint Presentation</vt:lpstr>
      <vt:lpstr>PowerPoint Presentation</vt:lpstr>
      <vt:lpstr>BUILD YOUR TOOLBOX: COMPUTING </vt:lpstr>
      <vt:lpstr>PowerPoint Presentation</vt:lpstr>
      <vt:lpstr>Why make the Percussion Sounds a Variable?</vt:lpstr>
      <vt:lpstr>PowerPoint Presentation</vt:lpstr>
      <vt:lpstr>BUILD YOUR TOOLBOX: COMPUTING </vt:lpstr>
      <vt:lpstr>Add the Instrument Variables to your GenreRemix Script (take 5 minutes)</vt:lpstr>
      <vt:lpstr>Rock Example (https://learningmusic.ableton.com/make-beats/we-will-rock-you.html)</vt:lpstr>
      <vt:lpstr>We Will Rock You Beat (Each step sequencer button is a 1/16th note)</vt:lpstr>
      <vt:lpstr>PowerPoint Presentation</vt:lpstr>
      <vt:lpstr>Do you know this song and its beat?  (https://learningmusic.ableton.com/make-beats/single-ladies.html)</vt:lpstr>
      <vt:lpstr>PowerPoint Presentation</vt:lpstr>
      <vt:lpstr>PowerPoint Presentation</vt:lpstr>
      <vt:lpstr>PowerPoint Presentation</vt:lpstr>
      <vt:lpstr>Modify one of the Examples to make your own Rhythm</vt:lpstr>
      <vt:lpstr>Evaluate: Match the Step Sequencer </vt:lpstr>
      <vt:lpstr>Evaluate: Match the Step Sequencer </vt:lpstr>
      <vt:lpstr>Evaluate (Extension): Match the Step Sequencer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Collado, Rafael S</cp:lastModifiedBy>
  <cp:revision>2</cp:revision>
  <dcterms:modified xsi:type="dcterms:W3CDTF">2025-01-30T04:52:08Z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0x010100A30DF50E0FEEE64F891537BC1BA88882</vt:lpwstr>
  </property>
  <property fmtid="{D5CDD505-2E9C-101B-9397-08002B2CF9AE}" pid="3" name="MediaServiceImageTags">
    <vt:lpwstr/>
  </property>
</Properties>
</file>